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73" r:id="rId4"/>
    <p:sldId id="274" r:id="rId5"/>
    <p:sldId id="275" r:id="rId6"/>
    <p:sldId id="276" r:id="rId7"/>
    <p:sldId id="272" r:id="rId8"/>
    <p:sldId id="282" r:id="rId9"/>
    <p:sldId id="283" r:id="rId10"/>
    <p:sldId id="293" r:id="rId11"/>
    <p:sldId id="277" r:id="rId12"/>
    <p:sldId id="295" r:id="rId13"/>
    <p:sldId id="289" r:id="rId14"/>
    <p:sldId id="290" r:id="rId15"/>
    <p:sldId id="291" r:id="rId16"/>
    <p:sldId id="287" r:id="rId17"/>
    <p:sldId id="288" r:id="rId18"/>
    <p:sldId id="294"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8" autoAdjust="0"/>
    <p:restoredTop sz="94660"/>
  </p:normalViewPr>
  <p:slideViewPr>
    <p:cSldViewPr snapToGrid="0">
      <p:cViewPr varScale="1">
        <p:scale>
          <a:sx n="85" d="100"/>
          <a:sy n="85" d="100"/>
        </p:scale>
        <p:origin x="54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49794-C84E-4082-8D4E-5398E1A45E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BC0CB-5391-4231-9479-19483AC32BF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5871C1B8-AD85-425D-A891-7F7F61302E2F}"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FF004B-D373-4ACF-8E4D-48BE0C605F2C}"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1975FD9-FC47-40E4-9D7D-6C72459C26E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7887"/>
          </a:xfrm>
        </p:spPr>
        <p:txBody>
          <a:bodyPr/>
          <a:lstStyle>
            <a:lvl1pPr>
              <a:defRPr b="1">
                <a:solidFill>
                  <a:schemeClr val="accent1">
                    <a:lumMod val="75000"/>
                  </a:schemeClr>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US" dirty="0"/>
          </a:p>
        </p:txBody>
      </p:sp>
      <p:sp>
        <p:nvSpPr>
          <p:cNvPr id="3" name="Content Placeholder 2"/>
          <p:cNvSpPr>
            <a:spLocks noGrp="1"/>
          </p:cNvSpPr>
          <p:nvPr>
            <p:ph idx="1"/>
          </p:nvPr>
        </p:nvSpPr>
        <p:spPr>
          <a:xfrm>
            <a:off x="838200" y="1201271"/>
            <a:ext cx="10515600" cy="497569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5A7C1C3-5378-46F6-AA21-02B58FE971C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a:solidFill>
                  <a:schemeClr val="tx1"/>
                </a:solidFill>
              </a:defRPr>
            </a:lvl1pPr>
          </a:lstStyle>
          <a:p>
            <a:fld id="{F1BBE439-A689-4E67-A7FC-21353A5E3273}" type="slidenum">
              <a:rPr lang="en-US" smtClean="0"/>
            </a:fld>
            <a:endParaRPr lang="en-US" dirty="0"/>
          </a:p>
        </p:txBody>
      </p:sp>
      <p:sp>
        <p:nvSpPr>
          <p:cNvPr id="7" name="Rectangle 6"/>
          <p:cNvSpPr/>
          <p:nvPr userDrawn="1"/>
        </p:nvSpPr>
        <p:spPr>
          <a:xfrm>
            <a:off x="775447" y="1013012"/>
            <a:ext cx="10578353" cy="124433"/>
          </a:xfrm>
          <a:prstGeom prst="rect">
            <a:avLst/>
          </a:prstGeom>
          <a:gradFill flip="none" rotWithShape="1">
            <a:gsLst>
              <a:gs pos="0">
                <a:schemeClr val="accent1">
                  <a:lumMod val="5000"/>
                  <a:lumOff val="95000"/>
                </a:schemeClr>
              </a:gs>
              <a:gs pos="74000">
                <a:schemeClr val="accent1">
                  <a:lumMod val="75000"/>
                </a:schemeClr>
              </a:gs>
              <a:gs pos="83000">
                <a:schemeClr val="accent1">
                  <a:lumMod val="50000"/>
                </a:schemeClr>
              </a:gs>
              <a:gs pos="100000">
                <a:schemeClr val="accent1">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49A1A5E-9C33-4F86-80D9-4BAED0911429}"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AA102CB-F384-4A4C-82B8-79D60BFA27C5}"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6011134-CF07-4806-AC2D-C4CF86D8AF9B}"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3767434-8F23-4DD5-BD51-853123BE4FA3}"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4F706E-2165-4BB6-98D7-C9EE277D9AF2}"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9C8749A3-5F0E-45E0-B660-E2BE0FDEF0DF}"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1C0F3D22-82D8-46A7-A4C0-7A6FA54084BE}"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2897B-F47E-49C0-A30B-118D7B86E5F3}" type="datetime1">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BE439-A689-4E67-A7FC-21353A5E327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1524000" y="1122363"/>
            <a:ext cx="91440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3600"/>
              </a:spcAft>
            </a:pPr>
            <a:r>
              <a:rPr lang="en-US" sz="4400" dirty="0">
                <a:solidFill>
                  <a:schemeClr val="accent1">
                    <a:lumMod val="75000"/>
                  </a:schemeClr>
                </a:solidFill>
                <a:latin typeface="Times New Roman" panose="02020603050405020304" pitchFamily="18" charset="0"/>
                <a:cs typeface="Times New Roman" panose="02020603050405020304" pitchFamily="18" charset="0"/>
              </a:rPr>
              <a:t>CSE 4128</a:t>
            </a:r>
            <a:br>
              <a:rPr lang="en-US" sz="4400" dirty="0">
                <a:solidFill>
                  <a:schemeClr val="accent1">
                    <a:lumMod val="75000"/>
                  </a:schemeClr>
                </a:solidFill>
                <a:latin typeface="Times New Roman" panose="02020603050405020304" pitchFamily="18" charset="0"/>
                <a:cs typeface="Times New Roman" panose="02020603050405020304" pitchFamily="18" charset="0"/>
              </a:rPr>
            </a:br>
            <a:r>
              <a:rPr lang="en-US" sz="3200" dirty="0">
                <a:solidFill>
                  <a:schemeClr val="accent1">
                    <a:lumMod val="75000"/>
                  </a:schemeClr>
                </a:solidFill>
                <a:latin typeface="Times New Roman" panose="02020603050405020304" pitchFamily="18" charset="0"/>
                <a:cs typeface="Times New Roman" panose="02020603050405020304" pitchFamily="18" charset="0"/>
              </a:rPr>
              <a:t>Image Processing and Computer Vision </a:t>
            </a:r>
            <a:br>
              <a:rPr lang="en-US" sz="3200" dirty="0">
                <a:solidFill>
                  <a:schemeClr val="accent1">
                    <a:lumMod val="75000"/>
                  </a:schemeClr>
                </a:solidFill>
                <a:latin typeface="Times New Roman" panose="02020603050405020304" pitchFamily="18" charset="0"/>
                <a:cs typeface="Times New Roman" panose="02020603050405020304" pitchFamily="18" charset="0"/>
              </a:rPr>
            </a:br>
            <a:r>
              <a:rPr lang="en-US" sz="3200" dirty="0">
                <a:solidFill>
                  <a:schemeClr val="accent1">
                    <a:lumMod val="75000"/>
                  </a:schemeClr>
                </a:solidFill>
                <a:latin typeface="Times New Roman" panose="02020603050405020304" pitchFamily="18" charset="0"/>
                <a:cs typeface="Times New Roman" panose="02020603050405020304" pitchFamily="18" charset="0"/>
              </a:rPr>
              <a:t>Laboratory</a:t>
            </a:r>
            <a:br>
              <a:rPr lang="en-US" sz="3200" dirty="0">
                <a:solidFill>
                  <a:schemeClr val="accent1">
                    <a:lumMod val="75000"/>
                  </a:schemeClr>
                </a:solidFill>
                <a:latin typeface="Times New Roman" panose="02020603050405020304" pitchFamily="18" charset="0"/>
                <a:cs typeface="Times New Roman" panose="02020603050405020304" pitchFamily="18" charset="0"/>
              </a:rPr>
            </a:br>
            <a:br>
              <a:rPr lang="en-US" sz="2400" dirty="0">
                <a:solidFill>
                  <a:schemeClr val="accent1">
                    <a:lumMod val="75000"/>
                  </a:schemeClr>
                </a:solidFill>
                <a:latin typeface="Times New Roman" panose="02020603050405020304" pitchFamily="18" charset="0"/>
                <a:cs typeface="Times New Roman" panose="02020603050405020304" pitchFamily="18" charset="0"/>
              </a:rPr>
            </a:br>
            <a:r>
              <a:rPr lang="en-US" sz="2400" u="sng" dirty="0">
                <a:solidFill>
                  <a:schemeClr val="accent1">
                    <a:lumMod val="75000"/>
                  </a:schemeClr>
                </a:solidFill>
                <a:latin typeface="Times New Roman" panose="02020603050405020304" pitchFamily="18" charset="0"/>
                <a:cs typeface="Times New Roman" panose="02020603050405020304" pitchFamily="18" charset="0"/>
              </a:rPr>
              <a:t>Week 3: Histogram Equalization</a:t>
            </a:r>
            <a:endParaRPr lang="en-US" sz="2400" u="sng"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513599" y="4332992"/>
            <a:ext cx="3616888" cy="1200329"/>
          </a:xfrm>
          <a:prstGeom prst="rect">
            <a:avLst/>
          </a:prstGeom>
          <a:noFill/>
        </p:spPr>
        <p:txBody>
          <a:bodyPr wrap="none" rtlCol="0">
            <a:spAutoFit/>
          </a:bodyPr>
          <a:lstStyle/>
          <a:p>
            <a:r>
              <a:rPr lang="en-US" sz="2400" b="1" dirty="0"/>
              <a:t>Dr. Sk. Md. </a:t>
            </a:r>
            <a:r>
              <a:rPr lang="en-US" sz="2400" b="1" dirty="0" err="1"/>
              <a:t>Masudul</a:t>
            </a:r>
            <a:r>
              <a:rPr lang="en-US" sz="2400" b="1" dirty="0"/>
              <a:t> Ahsan</a:t>
            </a:r>
            <a:endParaRPr lang="en-US" sz="2400" b="1" dirty="0"/>
          </a:p>
          <a:p>
            <a:r>
              <a:rPr lang="en-US" sz="2400" dirty="0"/>
              <a:t>Professor</a:t>
            </a:r>
            <a:endParaRPr lang="en-US" sz="2400" dirty="0"/>
          </a:p>
          <a:p>
            <a:r>
              <a:rPr lang="en-US" sz="2400" dirty="0"/>
              <a:t>Dept. of CSE, KUET</a:t>
            </a:r>
            <a:endParaRPr lang="en-US" sz="2400" dirty="0"/>
          </a:p>
        </p:txBody>
      </p:sp>
      <p:sp>
        <p:nvSpPr>
          <p:cNvPr id="12" name="TextBox 11"/>
          <p:cNvSpPr txBox="1"/>
          <p:nvPr/>
        </p:nvSpPr>
        <p:spPr>
          <a:xfrm>
            <a:off x="7823514" y="4315051"/>
            <a:ext cx="2952062" cy="1200329"/>
          </a:xfrm>
          <a:prstGeom prst="rect">
            <a:avLst/>
          </a:prstGeom>
          <a:noFill/>
        </p:spPr>
        <p:txBody>
          <a:bodyPr wrap="square" rtlCol="0">
            <a:spAutoFit/>
          </a:bodyPr>
          <a:lstStyle/>
          <a:p>
            <a:r>
              <a:rPr lang="en-US" sz="2400" b="1" dirty="0"/>
              <a:t>Md Tajmilur Rahman</a:t>
            </a:r>
            <a:endParaRPr lang="en-US" sz="2400" b="1" dirty="0"/>
          </a:p>
          <a:p>
            <a:r>
              <a:rPr lang="en-US" sz="2400" dirty="0"/>
              <a:t>Lecturer</a:t>
            </a:r>
            <a:endParaRPr lang="en-US" sz="2400" dirty="0"/>
          </a:p>
          <a:p>
            <a:r>
              <a:rPr lang="en-US" sz="2400" dirty="0"/>
              <a:t>Dept. of CSE, KUET</a:t>
            </a:r>
            <a:endParaRPr lang="en-US" sz="2400" dirty="0"/>
          </a:p>
        </p:txBody>
      </p:sp>
      <p:sp>
        <p:nvSpPr>
          <p:cNvPr id="13" name="Slide Number Placeholder 12"/>
          <p:cNvSpPr>
            <a:spLocks noGrp="1"/>
          </p:cNvSpPr>
          <p:nvPr>
            <p:ph type="sldNum" sz="quarter" idx="12"/>
          </p:nvPr>
        </p:nvSpPr>
        <p:spPr/>
        <p:txBody>
          <a:bodyPr/>
          <a:lstStyle/>
          <a:p>
            <a:fld id="{F1BBE439-A689-4E67-A7FC-21353A5E3273}" type="slidenum">
              <a:rPr lang="en-US" smtClean="0"/>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Python Functions</a:t>
            </a:r>
            <a:endParaRPr lang="en-US" dirty="0"/>
          </a:p>
        </p:txBody>
      </p:sp>
      <p:sp>
        <p:nvSpPr>
          <p:cNvPr id="3" name="Content Placeholder 2"/>
          <p:cNvSpPr>
            <a:spLocks noGrp="1"/>
          </p:cNvSpPr>
          <p:nvPr>
            <p:ph idx="1"/>
          </p:nvPr>
        </p:nvSpPr>
        <p:spPr>
          <a:xfrm>
            <a:off x="838200" y="1201271"/>
            <a:ext cx="10851776" cy="5291604"/>
          </a:xfrm>
        </p:spPr>
        <p:txBody>
          <a:bodyPr>
            <a:normAutofit/>
          </a:bodyPr>
          <a:lstStyle/>
          <a:p>
            <a:pPr marL="0" indent="0">
              <a:buNone/>
            </a:pPr>
            <a:r>
              <a:rPr lang="en-US" sz="2400" b="1" dirty="0">
                <a:latin typeface="Courier New" panose="02070309020205020404" pitchFamily="49" charset="0"/>
                <a:cs typeface="Courier New" panose="02070309020205020404" pitchFamily="49" charset="0"/>
              </a:rPr>
              <a:t>Using </a:t>
            </a:r>
            <a:r>
              <a:rPr lang="en-US" sz="2400" b="1" dirty="0" err="1">
                <a:latin typeface="Courier New" panose="02070309020205020404" pitchFamily="49" charset="0"/>
                <a:cs typeface="Courier New" panose="02070309020205020404" pitchFamily="49" charset="0"/>
              </a:rPr>
              <a:t>openCV</a:t>
            </a:r>
            <a:r>
              <a:rPr lang="en-US" sz="2400" b="1" dirty="0">
                <a:latin typeface="Courier New" panose="02070309020205020404" pitchFamily="49" charset="0"/>
                <a:cs typeface="Courier New" panose="02070309020205020404" pitchFamily="49" charset="0"/>
              </a:rPr>
              <a:t>:</a:t>
            </a:r>
            <a:endParaRPr lang="en-US" sz="2400" b="1"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b, g, r = cv2.split(</a:t>
            </a:r>
            <a:r>
              <a:rPr lang="en-US" sz="2400" dirty="0" err="1">
                <a:latin typeface="Courier New" panose="02070309020205020404" pitchFamily="49" charset="0"/>
                <a:cs typeface="Courier New" panose="02070309020205020404" pitchFamily="49" charset="0"/>
              </a:rPr>
              <a:t>img</a:t>
            </a:r>
            <a:r>
              <a:rPr lang="en-US" sz="24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cv2.calcHist(images, channels, mask, </a:t>
            </a:r>
            <a:r>
              <a:rPr lang="en-US" sz="2400" b="1" dirty="0" err="1">
                <a:latin typeface="Courier New" panose="02070309020205020404" pitchFamily="49" charset="0"/>
                <a:cs typeface="Courier New" panose="02070309020205020404" pitchFamily="49" charset="0"/>
              </a:rPr>
              <a:t>histSize</a:t>
            </a:r>
            <a:r>
              <a:rPr lang="en-US" sz="2400" b="1" dirty="0">
                <a:latin typeface="Courier New" panose="02070309020205020404" pitchFamily="49" charset="0"/>
                <a:cs typeface="Courier New" panose="02070309020205020404" pitchFamily="49" charset="0"/>
              </a:rPr>
              <a:t>, </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ranges[, 	hist[, accumulate]])</a:t>
            </a:r>
            <a:endParaRPr lang="en-US" sz="2400" b="1" dirty="0">
              <a:latin typeface="Courier New" panose="02070309020205020404" pitchFamily="49" charset="0"/>
              <a:cs typeface="Courier New" panose="02070309020205020404" pitchFamily="49" charset="0"/>
            </a:endParaRPr>
          </a:p>
          <a:p>
            <a:pPr marL="0" indent="0">
              <a:buNone/>
            </a:pPr>
            <a:endParaRPr lang="en-US" sz="2400" b="1"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histogram = cv2.calcHist([channel],[</a:t>
            </a:r>
            <a:r>
              <a:rPr lang="en-US" sz="2400" dirty="0">
                <a:solidFill>
                  <a:schemeClr val="accent2">
                    <a:lumMod val="75000"/>
                  </a:schemeClr>
                </a:solidFill>
                <a:latin typeface="Courier New" panose="02070309020205020404" pitchFamily="49" charset="0"/>
                <a:cs typeface="Courier New" panose="02070309020205020404" pitchFamily="49" charset="0"/>
              </a:rPr>
              <a:t>0</a:t>
            </a:r>
            <a:r>
              <a:rPr lang="en-US" sz="2400" dirty="0">
                <a:latin typeface="Courier New" panose="02070309020205020404" pitchFamily="49" charset="0"/>
                <a:cs typeface="Courier New" panose="02070309020205020404" pitchFamily="49" charset="0"/>
              </a:rPr>
              <a:t>],</a:t>
            </a:r>
            <a:r>
              <a:rPr lang="en-US" sz="2400" dirty="0">
                <a:solidFill>
                  <a:schemeClr val="accent4">
                    <a:lumMod val="60000"/>
                    <a:lumOff val="40000"/>
                  </a:schemeClr>
                </a:solidFill>
                <a:latin typeface="Courier New" panose="02070309020205020404" pitchFamily="49" charset="0"/>
                <a:cs typeface="Courier New" panose="02070309020205020404" pitchFamily="49" charset="0"/>
              </a:rPr>
              <a:t>None</a:t>
            </a:r>
            <a:r>
              <a:rPr lang="en-US" sz="2400" dirty="0">
                <a:latin typeface="Courier New" panose="02070309020205020404" pitchFamily="49" charset="0"/>
                <a:cs typeface="Courier New" panose="02070309020205020404" pitchFamily="49" charset="0"/>
              </a:rPr>
              <a:t>,[</a:t>
            </a:r>
            <a:r>
              <a:rPr lang="en-US" sz="2400" dirty="0">
                <a:solidFill>
                  <a:schemeClr val="accent2">
                    <a:lumMod val="75000"/>
                  </a:schemeClr>
                </a:solidFill>
                <a:latin typeface="Courier New" panose="02070309020205020404" pitchFamily="49" charset="0"/>
                <a:cs typeface="Courier New" panose="02070309020205020404" pitchFamily="49" charset="0"/>
              </a:rPr>
              <a:t>256</a:t>
            </a:r>
            <a:r>
              <a:rPr lang="en-US" sz="2400" dirty="0">
                <a:latin typeface="Courier New" panose="02070309020205020404" pitchFamily="49" charset="0"/>
                <a:cs typeface="Courier New" panose="02070309020205020404" pitchFamily="49" charset="0"/>
              </a:rPr>
              <a:t>],[</a:t>
            </a:r>
            <a:r>
              <a:rPr lang="en-US" sz="2400" dirty="0">
                <a:solidFill>
                  <a:schemeClr val="accent2">
                    <a:lumMod val="75000"/>
                  </a:schemeClr>
                </a:solidFill>
                <a:latin typeface="Courier New" panose="02070309020205020404" pitchFamily="49" charset="0"/>
                <a:cs typeface="Courier New" panose="02070309020205020404" pitchFamily="49" charset="0"/>
              </a:rPr>
              <a:t>0,256</a:t>
            </a:r>
            <a:r>
              <a:rPr lang="en-US" sz="24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0" indent="0">
              <a:buNone/>
            </a:pPr>
            <a:endParaRPr lang="en-US" sz="2400" dirty="0"/>
          </a:p>
          <a:p>
            <a:pPr marL="0" indent="0">
              <a:buNone/>
            </a:pPr>
            <a:r>
              <a:rPr lang="fr-FR" sz="2400" dirty="0">
                <a:latin typeface="Courier New" panose="02070309020205020404" pitchFamily="49" charset="0"/>
                <a:cs typeface="Courier New" panose="02070309020205020404" pitchFamily="49" charset="0"/>
              </a:rPr>
              <a:t>output = cv2.LUT(</a:t>
            </a:r>
            <a:r>
              <a:rPr lang="fr-FR" sz="2400" dirty="0" err="1">
                <a:latin typeface="Courier New" panose="02070309020205020404" pitchFamily="49" charset="0"/>
                <a:cs typeface="Courier New" panose="02070309020205020404" pitchFamily="49" charset="0"/>
              </a:rPr>
              <a:t>input_image</a:t>
            </a:r>
            <a:r>
              <a:rPr lang="fr-FR" sz="2400" dirty="0">
                <a:latin typeface="Courier New" panose="02070309020205020404" pitchFamily="49" charset="0"/>
                <a:cs typeface="Courier New" panose="02070309020205020404" pitchFamily="49" charset="0"/>
              </a:rPr>
              <a:t>, </a:t>
            </a:r>
            <a:r>
              <a:rPr lang="fr-FR" sz="2400" dirty="0" err="1">
                <a:latin typeface="Courier New" panose="02070309020205020404" pitchFamily="49" charset="0"/>
                <a:cs typeface="Courier New" panose="02070309020205020404" pitchFamily="49" charset="0"/>
              </a:rPr>
              <a:t>array</a:t>
            </a:r>
            <a:r>
              <a:rPr lang="fr-FR" sz="2400" dirty="0">
                <a:latin typeface="Courier New" panose="02070309020205020404" pitchFamily="49" charset="0"/>
                <a:cs typeface="Courier New" panose="02070309020205020404" pitchFamily="49" charset="0"/>
              </a:rPr>
              <a:t>)</a:t>
            </a:r>
            <a:endParaRPr lang="fr-FR"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r>
              <a:rPr lang="en-US" sz="2400" dirty="0" err="1">
                <a:latin typeface="Courier New" panose="02070309020205020404" pitchFamily="49" charset="0"/>
                <a:cs typeface="Courier New" panose="02070309020205020404" pitchFamily="49" charset="0"/>
              </a:rPr>
              <a:t>equalized_img</a:t>
            </a:r>
            <a:r>
              <a:rPr lang="en-US" sz="2400" dirty="0">
                <a:latin typeface="Courier New" panose="02070309020205020404" pitchFamily="49" charset="0"/>
                <a:cs typeface="Courier New" panose="02070309020205020404" pitchFamily="49" charset="0"/>
              </a:rPr>
              <a:t> = cv2.merge([</a:t>
            </a:r>
            <a:r>
              <a:rPr lang="en-US" sz="2400" dirty="0" err="1">
                <a:latin typeface="Courier New" panose="02070309020205020404" pitchFamily="49" charset="0"/>
                <a:cs typeface="Courier New" panose="02070309020205020404" pitchFamily="49" charset="0"/>
              </a:rPr>
              <a:t>b_eq</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g_eq</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r_eq</a:t>
            </a:r>
            <a:r>
              <a:rPr lang="en-US" sz="24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a:p>
            <a:pPr marL="0" indent="0">
              <a:buNone/>
            </a:pPr>
            <a:endParaRPr lang="en-US" sz="24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F1BBE439-A689-4E67-A7FC-21353A5E3273}" type="slidenum">
              <a:rPr lang="en-US" smtClean="0"/>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5969426" y="80682"/>
            <a:ext cx="5837091" cy="6526357"/>
          </a:xfrm>
          <a:prstGeom prst="rect">
            <a:avLst/>
          </a:prstGeom>
        </p:spPr>
      </p:pic>
      <p:sp>
        <p:nvSpPr>
          <p:cNvPr id="10" name="TextBox 9"/>
          <p:cNvSpPr txBox="1"/>
          <p:nvPr/>
        </p:nvSpPr>
        <p:spPr>
          <a:xfrm>
            <a:off x="134471" y="309805"/>
            <a:ext cx="6517341" cy="6186309"/>
          </a:xfrm>
          <a:prstGeom prst="rect">
            <a:avLst/>
          </a:prstGeom>
          <a:noFill/>
        </p:spPr>
        <p:txBody>
          <a:bodyPr wrap="square">
            <a:spAutoFit/>
          </a:bodyPr>
          <a:lstStyle/>
          <a:p>
            <a:r>
              <a:rPr lang="en-US" dirty="0"/>
              <a:t># Display results</a:t>
            </a:r>
            <a:endParaRPr lang="en-US" dirty="0"/>
          </a:p>
          <a:p>
            <a:r>
              <a:rPr lang="en-US" dirty="0" err="1"/>
              <a:t>plt.figure</a:t>
            </a:r>
            <a:r>
              <a:rPr lang="en-US" dirty="0"/>
              <a:t>(</a:t>
            </a:r>
            <a:r>
              <a:rPr lang="en-US" dirty="0" err="1"/>
              <a:t>figsize</a:t>
            </a:r>
            <a:r>
              <a:rPr lang="en-US" dirty="0"/>
              <a:t>=(12,16))</a:t>
            </a:r>
            <a:endParaRPr lang="en-US" dirty="0"/>
          </a:p>
          <a:p>
            <a:endParaRPr lang="en-US" dirty="0"/>
          </a:p>
          <a:p>
            <a:r>
              <a:rPr lang="en-US" dirty="0"/>
              <a:t># Original vs Equalized Image</a:t>
            </a:r>
            <a:endParaRPr lang="en-US" dirty="0"/>
          </a:p>
          <a:p>
            <a:r>
              <a:rPr lang="en-US" dirty="0" err="1"/>
              <a:t>plt.subplot</a:t>
            </a:r>
            <a:r>
              <a:rPr lang="en-US" dirty="0"/>
              <a:t>(4,2,1)</a:t>
            </a:r>
            <a:endParaRPr lang="en-US" dirty="0"/>
          </a:p>
          <a:p>
            <a:r>
              <a:rPr lang="en-US" dirty="0" err="1"/>
              <a:t>plt.imshow</a:t>
            </a:r>
            <a:r>
              <a:rPr lang="en-US" dirty="0"/>
              <a:t>(cv2.cvtColor(</a:t>
            </a:r>
            <a:r>
              <a:rPr lang="en-US" dirty="0" err="1"/>
              <a:t>img</a:t>
            </a:r>
            <a:r>
              <a:rPr lang="en-US" dirty="0"/>
              <a:t>, cv2.COLOR_BGR2RGB))</a:t>
            </a:r>
            <a:endParaRPr lang="en-US" dirty="0"/>
          </a:p>
          <a:p>
            <a:r>
              <a:rPr lang="en-US" dirty="0" err="1"/>
              <a:t>plt.title</a:t>
            </a:r>
            <a:r>
              <a:rPr lang="en-US" dirty="0"/>
              <a:t>("Original Image")</a:t>
            </a:r>
            <a:endParaRPr lang="en-US" dirty="0"/>
          </a:p>
          <a:p>
            <a:r>
              <a:rPr lang="en-US" dirty="0" err="1"/>
              <a:t>plt.axis</a:t>
            </a:r>
            <a:r>
              <a:rPr lang="en-US" dirty="0"/>
              <a:t>("off")</a:t>
            </a:r>
            <a:endParaRPr lang="en-US" dirty="0"/>
          </a:p>
          <a:p>
            <a:endParaRPr lang="en-US" dirty="0"/>
          </a:p>
          <a:p>
            <a:r>
              <a:rPr lang="en-US" dirty="0" err="1"/>
              <a:t>plt.subplot</a:t>
            </a:r>
            <a:r>
              <a:rPr lang="en-US" dirty="0"/>
              <a:t>(4,2,2)</a:t>
            </a:r>
            <a:endParaRPr lang="en-US" dirty="0"/>
          </a:p>
          <a:p>
            <a:r>
              <a:rPr lang="en-US" dirty="0" err="1"/>
              <a:t>plt.imshow</a:t>
            </a:r>
            <a:r>
              <a:rPr lang="en-US" dirty="0"/>
              <a:t>(cv2.cvtColor(</a:t>
            </a:r>
            <a:r>
              <a:rPr lang="en-US" dirty="0" err="1"/>
              <a:t>equalized_img</a:t>
            </a:r>
            <a:r>
              <a:rPr lang="en-US" dirty="0"/>
              <a:t>, cv2.COLOR_BGR2RGB))</a:t>
            </a:r>
            <a:endParaRPr lang="en-US" dirty="0"/>
          </a:p>
          <a:p>
            <a:r>
              <a:rPr lang="en-US" dirty="0" err="1"/>
              <a:t>plt.title</a:t>
            </a:r>
            <a:r>
              <a:rPr lang="en-US" dirty="0"/>
              <a:t>("Equalized Image")</a:t>
            </a:r>
            <a:endParaRPr lang="en-US" dirty="0"/>
          </a:p>
          <a:p>
            <a:r>
              <a:rPr lang="en-US" dirty="0" err="1"/>
              <a:t>plt.axis</a:t>
            </a:r>
            <a:r>
              <a:rPr lang="en-US" dirty="0"/>
              <a:t>("off")</a:t>
            </a:r>
            <a:endParaRPr lang="en-US" dirty="0"/>
          </a:p>
          <a:p>
            <a:r>
              <a:rPr lang="en-US" dirty="0"/>
              <a:t>.</a:t>
            </a:r>
            <a:endParaRPr lang="en-US" dirty="0"/>
          </a:p>
          <a:p>
            <a:r>
              <a:rPr lang="en-US" dirty="0"/>
              <a:t>.</a:t>
            </a:r>
            <a:endParaRPr lang="en-US" dirty="0"/>
          </a:p>
          <a:p>
            <a:r>
              <a:rPr lang="en-US" dirty="0"/>
              <a:t>.</a:t>
            </a:r>
            <a:endParaRPr lang="en-US" dirty="0"/>
          </a:p>
          <a:p>
            <a:r>
              <a:rPr lang="en-US" dirty="0"/>
              <a:t># Red channel hist + CDF</a:t>
            </a:r>
            <a:endParaRPr lang="en-US" dirty="0"/>
          </a:p>
          <a:p>
            <a:r>
              <a:rPr lang="en-US" dirty="0" err="1"/>
              <a:t>plt.subplot</a:t>
            </a:r>
            <a:r>
              <a:rPr lang="en-US" dirty="0"/>
              <a:t>(4,2,5)</a:t>
            </a:r>
            <a:endParaRPr lang="en-US" dirty="0"/>
          </a:p>
          <a:p>
            <a:r>
              <a:rPr lang="en-US" dirty="0" err="1"/>
              <a:t>plt.plot</a:t>
            </a:r>
            <a:r>
              <a:rPr lang="en-US" dirty="0"/>
              <a:t>(</a:t>
            </a:r>
            <a:r>
              <a:rPr lang="en-US" dirty="0" err="1"/>
              <a:t>hist_r</a:t>
            </a:r>
            <a:r>
              <a:rPr lang="en-US" dirty="0"/>
              <a:t>, color='red', label="Hist (Before)")</a:t>
            </a:r>
            <a:endParaRPr lang="en-US" dirty="0"/>
          </a:p>
          <a:p>
            <a:r>
              <a:rPr lang="en-US" dirty="0" err="1"/>
              <a:t>plt.plot</a:t>
            </a:r>
            <a:r>
              <a:rPr lang="en-US" dirty="0"/>
              <a:t>(</a:t>
            </a:r>
            <a:r>
              <a:rPr lang="en-US" dirty="0" err="1"/>
              <a:t>hist_r_eq</a:t>
            </a:r>
            <a:r>
              <a:rPr lang="en-US" dirty="0"/>
              <a:t>, color='orange', label="Hist (After)")</a:t>
            </a:r>
            <a:endParaRPr lang="en-US" dirty="0"/>
          </a:p>
          <a:p>
            <a:r>
              <a:rPr lang="en-US" dirty="0" err="1"/>
              <a:t>plt.legend</a:t>
            </a:r>
            <a:r>
              <a:rPr lang="en-US" dirty="0"/>
              <a:t>()</a:t>
            </a:r>
            <a:endParaRPr lang="en-US" dirty="0"/>
          </a:p>
          <a:p>
            <a:r>
              <a:rPr lang="en-US" dirty="0" err="1"/>
              <a:t>plt.title</a:t>
            </a:r>
            <a:r>
              <a:rPr lang="en-US" dirty="0"/>
              <a:t>("Red Channel Histogram")</a:t>
            </a:r>
            <a:endParaRPr lang="en-US" dirty="0"/>
          </a:p>
        </p:txBody>
      </p:sp>
      <p:cxnSp>
        <p:nvCxnSpPr>
          <p:cNvPr id="12" name="Straight Arrow Connector 11"/>
          <p:cNvCxnSpPr/>
          <p:nvPr/>
        </p:nvCxnSpPr>
        <p:spPr>
          <a:xfrm flipV="1">
            <a:off x="5109882" y="1192306"/>
            <a:ext cx="1147483" cy="48409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V="1">
            <a:off x="4661647" y="4294095"/>
            <a:ext cx="2460812" cy="137159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flipV="1">
            <a:off x="4312024" y="3594847"/>
            <a:ext cx="3199332" cy="1766047"/>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flipV="1">
            <a:off x="4464424" y="961202"/>
            <a:ext cx="4688541" cy="214058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Assignment 1 </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Take an input color image and apply histogram equalization to enhance contrast.</a:t>
            </a:r>
            <a:endParaRPr lang="en-US" dirty="0"/>
          </a:p>
          <a:p>
            <a:pPr marL="914400" lvl="1" indent="-457200">
              <a:buFont typeface="+mj-lt"/>
              <a:buAutoNum type="arabicPeriod"/>
            </a:pPr>
            <a:r>
              <a:rPr lang="en-US" dirty="0"/>
              <a:t>For the RGB image, apply histogram equalization to each of the 3 channels separately. Merge the 3 channels to view the enhanced image.</a:t>
            </a:r>
            <a:endParaRPr lang="en-US" dirty="0"/>
          </a:p>
          <a:p>
            <a:pPr marL="914400" lvl="1" indent="-457200">
              <a:buFont typeface="+mj-lt"/>
              <a:buAutoNum type="arabicPeriod"/>
            </a:pPr>
            <a:r>
              <a:rPr lang="en-US" dirty="0"/>
              <a:t>Convert the RGB image to the HSV image and apply histogram equalization only in the Value channel. Merge the new equalized value channel with the other two to generate the final output equalized image.</a:t>
            </a:r>
            <a:endParaRPr lang="en-US" dirty="0"/>
          </a:p>
          <a:p>
            <a:pPr marL="914400" lvl="1" indent="-457200">
              <a:buFont typeface="+mj-lt"/>
              <a:buAutoNum type="arabicPeriod"/>
            </a:pPr>
            <a:endParaRPr lang="en-US" dirty="0"/>
          </a:p>
          <a:p>
            <a:pPr marL="514350" indent="-514350">
              <a:buFont typeface="+mj-lt"/>
              <a:buAutoNum type="arabicPeriod"/>
            </a:pPr>
            <a:r>
              <a:rPr lang="en-US" dirty="0"/>
              <a:t>Show the histogram of input and the equalized image</a:t>
            </a:r>
            <a:endParaRPr lang="en-US" dirty="0"/>
          </a:p>
          <a:p>
            <a:pPr marL="514350" indent="-514350">
              <a:buFont typeface="+mj-lt"/>
              <a:buAutoNum type="arabicPeriod"/>
            </a:pPr>
            <a:r>
              <a:rPr lang="en-US" dirty="0"/>
              <a:t>Show the histogram of CDF and PDF calculated from the input and output images.</a:t>
            </a:r>
            <a:endParaRPr lang="en-US" dirty="0"/>
          </a:p>
        </p:txBody>
      </p:sp>
      <p:sp>
        <p:nvSpPr>
          <p:cNvPr id="4" name="Slide Number Placeholder 3"/>
          <p:cNvSpPr>
            <a:spLocks noGrp="1"/>
          </p:cNvSpPr>
          <p:nvPr>
            <p:ph type="sldNum" sz="quarter" idx="12"/>
          </p:nvPr>
        </p:nvSpPr>
        <p:spPr/>
        <p:txBody>
          <a:bodyPr/>
          <a:lstStyle/>
          <a:p>
            <a:fld id="{F1BBE439-A689-4E67-A7FC-21353A5E3273}"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Assignment 1 </a:t>
            </a:r>
            <a:endParaRPr lang="en-US" dirty="0"/>
          </a:p>
        </p:txBody>
      </p:sp>
      <p:pic>
        <p:nvPicPr>
          <p:cNvPr id="12" name="Content Placeholder 11"/>
          <p:cNvPicPr>
            <a:picLocks noGrp="1" noChangeAspect="1"/>
          </p:cNvPicPr>
          <p:nvPr>
            <p:ph idx="1"/>
          </p:nvPr>
        </p:nvPicPr>
        <p:blipFill>
          <a:blip r:embed="rId1"/>
          <a:stretch>
            <a:fillRect/>
          </a:stretch>
        </p:blipFill>
        <p:spPr>
          <a:xfrm>
            <a:off x="3266726" y="5114740"/>
            <a:ext cx="2385657" cy="1574790"/>
          </a:xfrm>
        </p:spPr>
      </p:pic>
      <p:sp>
        <p:nvSpPr>
          <p:cNvPr id="4" name="Slide Number Placeholder 3"/>
          <p:cNvSpPr>
            <a:spLocks noGrp="1"/>
          </p:cNvSpPr>
          <p:nvPr>
            <p:ph type="sldNum" sz="quarter" idx="12"/>
          </p:nvPr>
        </p:nvSpPr>
        <p:spPr>
          <a:xfrm>
            <a:off x="10035989" y="6492875"/>
            <a:ext cx="1885383" cy="220651"/>
          </a:xfrm>
        </p:spPr>
        <p:txBody>
          <a:bodyPr/>
          <a:lstStyle/>
          <a:p>
            <a:fld id="{F1BBE439-A689-4E67-A7FC-21353A5E3273}" type="slidenum">
              <a:rPr lang="en-US" smtClean="0"/>
            </a:fld>
            <a:endParaRPr lang="en-US" dirty="0"/>
          </a:p>
        </p:txBody>
      </p:sp>
      <p:pic>
        <p:nvPicPr>
          <p:cNvPr id="6" name="Picture 5"/>
          <p:cNvPicPr>
            <a:picLocks noChangeAspect="1"/>
          </p:cNvPicPr>
          <p:nvPr/>
        </p:nvPicPr>
        <p:blipFill>
          <a:blip r:embed="rId2"/>
          <a:stretch>
            <a:fillRect/>
          </a:stretch>
        </p:blipFill>
        <p:spPr>
          <a:xfrm>
            <a:off x="6479650" y="5103067"/>
            <a:ext cx="2396038" cy="1598786"/>
          </a:xfrm>
          <a:prstGeom prst="rect">
            <a:avLst/>
          </a:prstGeom>
        </p:spPr>
      </p:pic>
      <p:pic>
        <p:nvPicPr>
          <p:cNvPr id="8" name="Picture 7"/>
          <p:cNvPicPr>
            <a:picLocks noChangeAspect="1"/>
          </p:cNvPicPr>
          <p:nvPr/>
        </p:nvPicPr>
        <p:blipFill>
          <a:blip r:embed="rId3"/>
          <a:stretch>
            <a:fillRect/>
          </a:stretch>
        </p:blipFill>
        <p:spPr>
          <a:xfrm>
            <a:off x="6479650" y="3163306"/>
            <a:ext cx="2396038" cy="1595932"/>
          </a:xfrm>
          <a:prstGeom prst="rect">
            <a:avLst/>
          </a:prstGeom>
        </p:spPr>
      </p:pic>
      <p:pic>
        <p:nvPicPr>
          <p:cNvPr id="10" name="Picture 9"/>
          <p:cNvPicPr>
            <a:picLocks noChangeAspect="1"/>
          </p:cNvPicPr>
          <p:nvPr/>
        </p:nvPicPr>
        <p:blipFill>
          <a:blip r:embed="rId4"/>
          <a:stretch>
            <a:fillRect/>
          </a:stretch>
        </p:blipFill>
        <p:spPr>
          <a:xfrm>
            <a:off x="6479650" y="1300764"/>
            <a:ext cx="2403175" cy="1574790"/>
          </a:xfrm>
          <a:prstGeom prst="rect">
            <a:avLst/>
          </a:prstGeom>
        </p:spPr>
      </p:pic>
      <p:pic>
        <p:nvPicPr>
          <p:cNvPr id="14" name="Picture 13"/>
          <p:cNvPicPr>
            <a:picLocks noChangeAspect="1"/>
          </p:cNvPicPr>
          <p:nvPr/>
        </p:nvPicPr>
        <p:blipFill>
          <a:blip r:embed="rId5"/>
          <a:stretch>
            <a:fillRect/>
          </a:stretch>
        </p:blipFill>
        <p:spPr>
          <a:xfrm>
            <a:off x="3256345" y="3172595"/>
            <a:ext cx="2396038" cy="1577354"/>
          </a:xfrm>
          <a:prstGeom prst="rect">
            <a:avLst/>
          </a:prstGeom>
        </p:spPr>
      </p:pic>
      <p:pic>
        <p:nvPicPr>
          <p:cNvPr id="16" name="Picture 15"/>
          <p:cNvPicPr>
            <a:picLocks noChangeAspect="1"/>
          </p:cNvPicPr>
          <p:nvPr/>
        </p:nvPicPr>
        <p:blipFill>
          <a:blip r:embed="rId6"/>
          <a:stretch>
            <a:fillRect/>
          </a:stretch>
        </p:blipFill>
        <p:spPr>
          <a:xfrm>
            <a:off x="3277363" y="1321939"/>
            <a:ext cx="2375020" cy="1574790"/>
          </a:xfrm>
          <a:prstGeom prst="rect">
            <a:avLst/>
          </a:prstGeom>
        </p:spPr>
      </p:pic>
      <p:pic>
        <p:nvPicPr>
          <p:cNvPr id="17" name="Content Placeholder 4"/>
          <p:cNvPicPr>
            <a:picLocks noChangeAspect="1"/>
          </p:cNvPicPr>
          <p:nvPr/>
        </p:nvPicPr>
        <p:blipFill rotWithShape="1">
          <a:blip r:embed="rId7"/>
          <a:srcRect l="1883" t="9502" r="2094"/>
          <a:stretch>
            <a:fillRect/>
          </a:stretch>
        </p:blipFill>
        <p:spPr>
          <a:xfrm>
            <a:off x="197787" y="3064391"/>
            <a:ext cx="2650577" cy="1793762"/>
          </a:xfrm>
          <a:prstGeom prst="rect">
            <a:avLst/>
          </a:prstGeom>
        </p:spPr>
      </p:pic>
      <p:pic>
        <p:nvPicPr>
          <p:cNvPr id="18" name="Picture 17"/>
          <p:cNvPicPr>
            <a:picLocks noChangeAspect="1"/>
          </p:cNvPicPr>
          <p:nvPr/>
        </p:nvPicPr>
        <p:blipFill rotWithShape="1">
          <a:blip r:embed="rId8"/>
          <a:srcRect t="7717"/>
          <a:stretch>
            <a:fillRect/>
          </a:stretch>
        </p:blipFill>
        <p:spPr>
          <a:xfrm>
            <a:off x="9242605" y="3010274"/>
            <a:ext cx="2839939" cy="1918447"/>
          </a:xfrm>
          <a:prstGeom prst="rect">
            <a:avLst/>
          </a:prstGeom>
        </p:spPr>
      </p:pic>
      <p:cxnSp>
        <p:nvCxnSpPr>
          <p:cNvPr id="20" name="Straight Arrow Connector 19"/>
          <p:cNvCxnSpPr>
            <a:stCxn id="17" idx="0"/>
            <a:endCxn id="16" idx="1"/>
          </p:cNvCxnSpPr>
          <p:nvPr/>
        </p:nvCxnSpPr>
        <p:spPr>
          <a:xfrm flipV="1">
            <a:off x="1523076" y="2109334"/>
            <a:ext cx="1754287" cy="955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3"/>
            <a:endCxn id="14" idx="1"/>
          </p:cNvCxnSpPr>
          <p:nvPr/>
        </p:nvCxnSpPr>
        <p:spPr>
          <a:xfrm>
            <a:off x="2848364" y="3961272"/>
            <a:ext cx="4079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2"/>
            <a:endCxn id="12" idx="1"/>
          </p:cNvCxnSpPr>
          <p:nvPr/>
        </p:nvCxnSpPr>
        <p:spPr>
          <a:xfrm>
            <a:off x="1523076" y="4858153"/>
            <a:ext cx="1743650" cy="104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3"/>
            <a:endCxn id="10" idx="1"/>
          </p:cNvCxnSpPr>
          <p:nvPr/>
        </p:nvCxnSpPr>
        <p:spPr>
          <a:xfrm flipV="1">
            <a:off x="5652383" y="2088159"/>
            <a:ext cx="827267" cy="2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4" idx="3"/>
            <a:endCxn id="8" idx="1"/>
          </p:cNvCxnSpPr>
          <p:nvPr/>
        </p:nvCxnSpPr>
        <p:spPr>
          <a:xfrm>
            <a:off x="5652383" y="3961272"/>
            <a:ext cx="827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3"/>
            <a:endCxn id="6" idx="1"/>
          </p:cNvCxnSpPr>
          <p:nvPr/>
        </p:nvCxnSpPr>
        <p:spPr>
          <a:xfrm>
            <a:off x="5652383" y="5902135"/>
            <a:ext cx="827267" cy="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0" idx="3"/>
            <a:endCxn id="18" idx="1"/>
          </p:cNvCxnSpPr>
          <p:nvPr/>
        </p:nvCxnSpPr>
        <p:spPr>
          <a:xfrm>
            <a:off x="8882825" y="2088159"/>
            <a:ext cx="359780" cy="188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3"/>
            <a:endCxn id="18" idx="1"/>
          </p:cNvCxnSpPr>
          <p:nvPr/>
        </p:nvCxnSpPr>
        <p:spPr>
          <a:xfrm>
            <a:off x="8875688" y="3961272"/>
            <a:ext cx="366917" cy="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 idx="3"/>
            <a:endCxn id="18" idx="1"/>
          </p:cNvCxnSpPr>
          <p:nvPr/>
        </p:nvCxnSpPr>
        <p:spPr>
          <a:xfrm flipV="1">
            <a:off x="8875688" y="3969498"/>
            <a:ext cx="366917" cy="193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55797" y="4732710"/>
            <a:ext cx="1146468" cy="307777"/>
          </a:xfrm>
          <a:prstGeom prst="rect">
            <a:avLst/>
          </a:prstGeom>
          <a:noFill/>
        </p:spPr>
        <p:txBody>
          <a:bodyPr wrap="none" rtlCol="0">
            <a:spAutoFit/>
          </a:bodyPr>
          <a:lstStyle/>
          <a:p>
            <a:r>
              <a:rPr lang="en-US" sz="1400" dirty="0"/>
              <a:t>Blue Channel</a:t>
            </a:r>
            <a:endParaRPr lang="en-US" sz="1400" dirty="0"/>
          </a:p>
        </p:txBody>
      </p:sp>
      <p:sp>
        <p:nvSpPr>
          <p:cNvPr id="49" name="TextBox 48"/>
          <p:cNvSpPr txBox="1"/>
          <p:nvPr/>
        </p:nvSpPr>
        <p:spPr>
          <a:xfrm>
            <a:off x="2225226" y="6069562"/>
            <a:ext cx="1101648" cy="307777"/>
          </a:xfrm>
          <a:prstGeom prst="rect">
            <a:avLst/>
          </a:prstGeom>
          <a:noFill/>
        </p:spPr>
        <p:txBody>
          <a:bodyPr wrap="none" rtlCol="0">
            <a:spAutoFit/>
          </a:bodyPr>
          <a:lstStyle/>
          <a:p>
            <a:r>
              <a:rPr lang="en-US" sz="1400" dirty="0"/>
              <a:t>Red Channel</a:t>
            </a:r>
            <a:endParaRPr lang="en-US" sz="1400" dirty="0"/>
          </a:p>
        </p:txBody>
      </p:sp>
      <p:sp>
        <p:nvSpPr>
          <p:cNvPr id="50" name="TextBox 49"/>
          <p:cNvSpPr txBox="1"/>
          <p:nvPr/>
        </p:nvSpPr>
        <p:spPr>
          <a:xfrm>
            <a:off x="1997158" y="1653066"/>
            <a:ext cx="1270732" cy="307777"/>
          </a:xfrm>
          <a:prstGeom prst="rect">
            <a:avLst/>
          </a:prstGeom>
          <a:noFill/>
        </p:spPr>
        <p:txBody>
          <a:bodyPr wrap="none" rtlCol="0">
            <a:spAutoFit/>
          </a:bodyPr>
          <a:lstStyle/>
          <a:p>
            <a:r>
              <a:rPr lang="en-US" sz="1400" dirty="0"/>
              <a:t>Green Channel</a:t>
            </a:r>
            <a:endParaRPr lang="en-US" sz="1400" dirty="0"/>
          </a:p>
        </p:txBody>
      </p:sp>
      <p:sp>
        <p:nvSpPr>
          <p:cNvPr id="51" name="TextBox 50"/>
          <p:cNvSpPr txBox="1"/>
          <p:nvPr/>
        </p:nvSpPr>
        <p:spPr>
          <a:xfrm>
            <a:off x="5706236" y="1545344"/>
            <a:ext cx="827268" cy="523220"/>
          </a:xfrm>
          <a:prstGeom prst="rect">
            <a:avLst/>
          </a:prstGeom>
          <a:noFill/>
        </p:spPr>
        <p:txBody>
          <a:bodyPr wrap="square" rtlCol="0">
            <a:spAutoFit/>
          </a:bodyPr>
          <a:lstStyle/>
          <a:p>
            <a:r>
              <a:rPr lang="en-US" sz="1400" dirty="0"/>
              <a:t>Equalization</a:t>
            </a:r>
            <a:endParaRPr lang="en-US" sz="1400" dirty="0"/>
          </a:p>
        </p:txBody>
      </p:sp>
      <p:sp>
        <p:nvSpPr>
          <p:cNvPr id="52" name="TextBox 51"/>
          <p:cNvSpPr txBox="1"/>
          <p:nvPr/>
        </p:nvSpPr>
        <p:spPr>
          <a:xfrm>
            <a:off x="5616589" y="5427061"/>
            <a:ext cx="827268" cy="523220"/>
          </a:xfrm>
          <a:prstGeom prst="rect">
            <a:avLst/>
          </a:prstGeom>
          <a:noFill/>
        </p:spPr>
        <p:txBody>
          <a:bodyPr wrap="square" rtlCol="0">
            <a:spAutoFit/>
          </a:bodyPr>
          <a:lstStyle/>
          <a:p>
            <a:r>
              <a:rPr lang="en-US" sz="1400" dirty="0"/>
              <a:t>Equalization</a:t>
            </a:r>
            <a:endParaRPr lang="en-US" sz="1400" dirty="0"/>
          </a:p>
        </p:txBody>
      </p:sp>
      <p:sp>
        <p:nvSpPr>
          <p:cNvPr id="53" name="TextBox 52"/>
          <p:cNvSpPr txBox="1"/>
          <p:nvPr/>
        </p:nvSpPr>
        <p:spPr>
          <a:xfrm>
            <a:off x="5688303" y="3454827"/>
            <a:ext cx="827268" cy="523220"/>
          </a:xfrm>
          <a:prstGeom prst="rect">
            <a:avLst/>
          </a:prstGeom>
          <a:noFill/>
        </p:spPr>
        <p:txBody>
          <a:bodyPr wrap="square" rtlCol="0">
            <a:spAutoFit/>
          </a:bodyPr>
          <a:lstStyle/>
          <a:p>
            <a:r>
              <a:rPr lang="en-US" sz="1400" dirty="0"/>
              <a:t>Equalization</a:t>
            </a:r>
            <a:endParaRPr lang="en-US" sz="1400" dirty="0"/>
          </a:p>
        </p:txBody>
      </p:sp>
      <p:sp>
        <p:nvSpPr>
          <p:cNvPr id="54" name="TextBox 53"/>
          <p:cNvSpPr txBox="1"/>
          <p:nvPr/>
        </p:nvSpPr>
        <p:spPr>
          <a:xfrm>
            <a:off x="744071" y="5190565"/>
            <a:ext cx="732893" cy="369332"/>
          </a:xfrm>
          <a:prstGeom prst="rect">
            <a:avLst/>
          </a:prstGeom>
          <a:noFill/>
        </p:spPr>
        <p:txBody>
          <a:bodyPr wrap="none" rtlCol="0">
            <a:spAutoFit/>
          </a:bodyPr>
          <a:lstStyle/>
          <a:p>
            <a:r>
              <a:rPr lang="en-US" dirty="0"/>
              <a:t>Input </a:t>
            </a:r>
            <a:endParaRPr lang="en-US" dirty="0"/>
          </a:p>
        </p:txBody>
      </p:sp>
      <p:sp>
        <p:nvSpPr>
          <p:cNvPr id="55" name="TextBox 54"/>
          <p:cNvSpPr txBox="1"/>
          <p:nvPr/>
        </p:nvSpPr>
        <p:spPr>
          <a:xfrm>
            <a:off x="10282518" y="5342965"/>
            <a:ext cx="909223" cy="369332"/>
          </a:xfrm>
          <a:prstGeom prst="rect">
            <a:avLst/>
          </a:prstGeom>
          <a:noFill/>
        </p:spPr>
        <p:txBody>
          <a:bodyPr wrap="none" rtlCol="0">
            <a:spAutoFit/>
          </a:bodyPr>
          <a:lstStyle/>
          <a:p>
            <a:r>
              <a:rPr lang="en-US" dirty="0"/>
              <a:t>Output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2952643" y="3084654"/>
            <a:ext cx="2753171" cy="1807387"/>
          </a:xfrm>
          <a:prstGeom prst="rect">
            <a:avLst/>
          </a:prstGeom>
        </p:spPr>
      </p:pic>
      <p:sp>
        <p:nvSpPr>
          <p:cNvPr id="2" name="Title 1"/>
          <p:cNvSpPr>
            <a:spLocks noGrp="1"/>
          </p:cNvSpPr>
          <p:nvPr>
            <p:ph type="title"/>
          </p:nvPr>
        </p:nvSpPr>
        <p:spPr/>
        <p:txBody>
          <a:bodyPr>
            <a:normAutofit fontScale="90000"/>
          </a:bodyPr>
          <a:lstStyle/>
          <a:p>
            <a:r>
              <a:rPr lang="en-US" dirty="0"/>
              <a:t>Assignment 1 </a:t>
            </a:r>
            <a:endParaRPr lang="en-US" dirty="0"/>
          </a:p>
        </p:txBody>
      </p:sp>
      <p:sp>
        <p:nvSpPr>
          <p:cNvPr id="4" name="Slide Number Placeholder 3"/>
          <p:cNvSpPr>
            <a:spLocks noGrp="1"/>
          </p:cNvSpPr>
          <p:nvPr>
            <p:ph type="sldNum" sz="quarter" idx="12"/>
          </p:nvPr>
        </p:nvSpPr>
        <p:spPr/>
        <p:txBody>
          <a:bodyPr/>
          <a:lstStyle/>
          <a:p>
            <a:fld id="{F1BBE439-A689-4E67-A7FC-21353A5E3273}" type="slidenum">
              <a:rPr lang="en-US" smtClean="0"/>
            </a:fld>
            <a:endParaRPr lang="en-US" dirty="0"/>
          </a:p>
        </p:txBody>
      </p:sp>
      <p:pic>
        <p:nvPicPr>
          <p:cNvPr id="5" name="Content Placeholder 4"/>
          <p:cNvPicPr>
            <a:picLocks noChangeAspect="1"/>
          </p:cNvPicPr>
          <p:nvPr/>
        </p:nvPicPr>
        <p:blipFill rotWithShape="1">
          <a:blip r:embed="rId2"/>
          <a:srcRect l="1883" t="9502" r="1987"/>
          <a:stretch>
            <a:fillRect/>
          </a:stretch>
        </p:blipFill>
        <p:spPr>
          <a:xfrm>
            <a:off x="0" y="2630871"/>
            <a:ext cx="2653553" cy="1793762"/>
          </a:xfrm>
          <a:prstGeom prst="rect">
            <a:avLst/>
          </a:prstGeom>
        </p:spPr>
      </p:pic>
      <p:pic>
        <p:nvPicPr>
          <p:cNvPr id="7" name="Picture 6"/>
          <p:cNvPicPr>
            <a:picLocks noChangeAspect="1"/>
          </p:cNvPicPr>
          <p:nvPr/>
        </p:nvPicPr>
        <p:blipFill>
          <a:blip r:embed="rId3"/>
          <a:stretch>
            <a:fillRect/>
          </a:stretch>
        </p:blipFill>
        <p:spPr>
          <a:xfrm>
            <a:off x="6678346" y="4589232"/>
            <a:ext cx="2964364" cy="1949680"/>
          </a:xfrm>
          <a:prstGeom prst="rect">
            <a:avLst/>
          </a:prstGeom>
        </p:spPr>
      </p:pic>
      <p:pic>
        <p:nvPicPr>
          <p:cNvPr id="9" name="Picture 8"/>
          <p:cNvPicPr>
            <a:picLocks noChangeAspect="1"/>
          </p:cNvPicPr>
          <p:nvPr/>
        </p:nvPicPr>
        <p:blipFill>
          <a:blip r:embed="rId4"/>
          <a:stretch>
            <a:fillRect/>
          </a:stretch>
        </p:blipFill>
        <p:spPr>
          <a:xfrm>
            <a:off x="2952683" y="5031880"/>
            <a:ext cx="2700392" cy="1793762"/>
          </a:xfrm>
          <a:prstGeom prst="rect">
            <a:avLst/>
          </a:prstGeom>
        </p:spPr>
      </p:pic>
      <p:pic>
        <p:nvPicPr>
          <p:cNvPr id="15" name="Picture 14"/>
          <p:cNvPicPr>
            <a:picLocks noChangeAspect="1"/>
          </p:cNvPicPr>
          <p:nvPr/>
        </p:nvPicPr>
        <p:blipFill>
          <a:blip r:embed="rId5"/>
          <a:stretch>
            <a:fillRect/>
          </a:stretch>
        </p:blipFill>
        <p:spPr>
          <a:xfrm>
            <a:off x="8890035" y="2162097"/>
            <a:ext cx="3131636" cy="2057932"/>
          </a:xfrm>
          <a:prstGeom prst="rect">
            <a:avLst/>
          </a:prstGeom>
        </p:spPr>
      </p:pic>
      <p:cxnSp>
        <p:nvCxnSpPr>
          <p:cNvPr id="17" name="Straight Arrow Connector 16"/>
          <p:cNvCxnSpPr>
            <a:stCxn id="5" idx="0"/>
          </p:cNvCxnSpPr>
          <p:nvPr/>
        </p:nvCxnSpPr>
        <p:spPr>
          <a:xfrm flipV="1">
            <a:off x="1326777" y="2052152"/>
            <a:ext cx="1600467" cy="578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p:cNvCxnSpPr>
          <p:nvPr/>
        </p:nvCxnSpPr>
        <p:spPr>
          <a:xfrm>
            <a:off x="2653553" y="3527752"/>
            <a:ext cx="299130" cy="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2"/>
            <a:endCxn id="9" idx="1"/>
          </p:cNvCxnSpPr>
          <p:nvPr/>
        </p:nvCxnSpPr>
        <p:spPr>
          <a:xfrm>
            <a:off x="1326777" y="4424633"/>
            <a:ext cx="1625906" cy="1504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5" idx="1"/>
          </p:cNvCxnSpPr>
          <p:nvPr/>
        </p:nvCxnSpPr>
        <p:spPr>
          <a:xfrm>
            <a:off x="5508185" y="1945799"/>
            <a:ext cx="3381850" cy="1245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5" idx="1"/>
          </p:cNvCxnSpPr>
          <p:nvPr/>
        </p:nvCxnSpPr>
        <p:spPr>
          <a:xfrm flipV="1">
            <a:off x="5506890" y="3191063"/>
            <a:ext cx="3383145" cy="695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0"/>
            <a:endCxn id="15" idx="1"/>
          </p:cNvCxnSpPr>
          <p:nvPr/>
        </p:nvCxnSpPr>
        <p:spPr>
          <a:xfrm flipV="1">
            <a:off x="8160528" y="3191063"/>
            <a:ext cx="729507" cy="1398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112402" y="1381185"/>
            <a:ext cx="889052" cy="584775"/>
          </a:xfrm>
          <a:prstGeom prst="rect">
            <a:avLst/>
          </a:prstGeom>
          <a:noFill/>
        </p:spPr>
        <p:txBody>
          <a:bodyPr wrap="square" rtlCol="0">
            <a:spAutoFit/>
          </a:bodyPr>
          <a:lstStyle/>
          <a:p>
            <a:r>
              <a:rPr lang="en-US" sz="1600" dirty="0"/>
              <a:t>Hue channel</a:t>
            </a:r>
            <a:endParaRPr lang="en-US" sz="1600" dirty="0"/>
          </a:p>
        </p:txBody>
      </p:sp>
      <p:sp>
        <p:nvSpPr>
          <p:cNvPr id="31" name="TextBox 30"/>
          <p:cNvSpPr txBox="1"/>
          <p:nvPr/>
        </p:nvSpPr>
        <p:spPr>
          <a:xfrm>
            <a:off x="5677219" y="3191063"/>
            <a:ext cx="1156959" cy="584775"/>
          </a:xfrm>
          <a:prstGeom prst="rect">
            <a:avLst/>
          </a:prstGeom>
          <a:noFill/>
        </p:spPr>
        <p:txBody>
          <a:bodyPr wrap="square" rtlCol="0">
            <a:spAutoFit/>
          </a:bodyPr>
          <a:lstStyle/>
          <a:p>
            <a:r>
              <a:rPr lang="en-US" sz="1600" dirty="0"/>
              <a:t>Saturation channel</a:t>
            </a:r>
            <a:endParaRPr lang="en-US" sz="1600" dirty="0"/>
          </a:p>
        </p:txBody>
      </p:sp>
      <p:sp>
        <p:nvSpPr>
          <p:cNvPr id="32" name="TextBox 31"/>
          <p:cNvSpPr txBox="1"/>
          <p:nvPr/>
        </p:nvSpPr>
        <p:spPr>
          <a:xfrm>
            <a:off x="2107185" y="5937015"/>
            <a:ext cx="899486" cy="584775"/>
          </a:xfrm>
          <a:prstGeom prst="rect">
            <a:avLst/>
          </a:prstGeom>
          <a:noFill/>
        </p:spPr>
        <p:txBody>
          <a:bodyPr wrap="square" rtlCol="0">
            <a:spAutoFit/>
          </a:bodyPr>
          <a:lstStyle/>
          <a:p>
            <a:r>
              <a:rPr lang="en-US" sz="1600" dirty="0"/>
              <a:t>Value channel</a:t>
            </a:r>
            <a:endParaRPr lang="en-US" sz="1600" dirty="0"/>
          </a:p>
        </p:txBody>
      </p:sp>
      <p:cxnSp>
        <p:nvCxnSpPr>
          <p:cNvPr id="35" name="Straight Arrow Connector 34"/>
          <p:cNvCxnSpPr/>
          <p:nvPr/>
        </p:nvCxnSpPr>
        <p:spPr>
          <a:xfrm flipV="1">
            <a:off x="5653075" y="5542966"/>
            <a:ext cx="1025271" cy="21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778860" y="4956280"/>
            <a:ext cx="797081" cy="584775"/>
          </a:xfrm>
          <a:prstGeom prst="rect">
            <a:avLst/>
          </a:prstGeom>
          <a:noFill/>
        </p:spPr>
        <p:txBody>
          <a:bodyPr wrap="square" rtlCol="0">
            <a:spAutoFit/>
          </a:bodyPr>
          <a:lstStyle/>
          <a:p>
            <a:r>
              <a:rPr lang="en-US" sz="1600" dirty="0"/>
              <a:t>Equalization</a:t>
            </a:r>
            <a:endParaRPr lang="en-US" sz="1600" dirty="0"/>
          </a:p>
        </p:txBody>
      </p:sp>
      <p:sp>
        <p:nvSpPr>
          <p:cNvPr id="42" name="TextBox 41"/>
          <p:cNvSpPr txBox="1"/>
          <p:nvPr/>
        </p:nvSpPr>
        <p:spPr>
          <a:xfrm>
            <a:off x="728153" y="4442560"/>
            <a:ext cx="673582" cy="338554"/>
          </a:xfrm>
          <a:prstGeom prst="rect">
            <a:avLst/>
          </a:prstGeom>
          <a:noFill/>
        </p:spPr>
        <p:txBody>
          <a:bodyPr wrap="none" rtlCol="0">
            <a:spAutoFit/>
          </a:bodyPr>
          <a:lstStyle/>
          <a:p>
            <a:r>
              <a:rPr lang="en-US" sz="1600" dirty="0"/>
              <a:t>Input </a:t>
            </a:r>
            <a:endParaRPr lang="en-US" sz="1600" dirty="0"/>
          </a:p>
        </p:txBody>
      </p:sp>
      <p:sp>
        <p:nvSpPr>
          <p:cNvPr id="43" name="TextBox 42"/>
          <p:cNvSpPr txBox="1"/>
          <p:nvPr/>
        </p:nvSpPr>
        <p:spPr>
          <a:xfrm>
            <a:off x="10207406" y="4244448"/>
            <a:ext cx="827471" cy="338554"/>
          </a:xfrm>
          <a:prstGeom prst="rect">
            <a:avLst/>
          </a:prstGeom>
          <a:noFill/>
        </p:spPr>
        <p:txBody>
          <a:bodyPr wrap="none" rtlCol="0">
            <a:spAutoFit/>
          </a:bodyPr>
          <a:lstStyle/>
          <a:p>
            <a:r>
              <a:rPr lang="en-US" sz="1600" dirty="0"/>
              <a:t>Output </a:t>
            </a:r>
            <a:endParaRPr lang="en-US" sz="1600" dirty="0"/>
          </a:p>
        </p:txBody>
      </p:sp>
      <p:pic>
        <p:nvPicPr>
          <p:cNvPr id="6" name="Picture 5"/>
          <p:cNvPicPr>
            <a:picLocks noChangeAspect="1"/>
          </p:cNvPicPr>
          <p:nvPr/>
        </p:nvPicPr>
        <p:blipFill>
          <a:blip r:embed="rId6"/>
          <a:stretch>
            <a:fillRect/>
          </a:stretch>
        </p:blipFill>
        <p:spPr>
          <a:xfrm>
            <a:off x="2952683" y="1112784"/>
            <a:ext cx="2748680" cy="1819270"/>
          </a:xfrm>
          <a:prstGeom prst="rect">
            <a:avLst/>
          </a:prstGeom>
        </p:spPr>
      </p:pic>
      <p:pic>
        <p:nvPicPr>
          <p:cNvPr id="16" name="Picture 15"/>
          <p:cNvPicPr>
            <a:picLocks noChangeAspect="1"/>
          </p:cNvPicPr>
          <p:nvPr/>
        </p:nvPicPr>
        <p:blipFill rotWithShape="1">
          <a:blip r:embed="rId7"/>
          <a:srcRect t="1301" r="241"/>
          <a:stretch>
            <a:fillRect/>
          </a:stretch>
        </p:blipFill>
        <p:spPr>
          <a:xfrm>
            <a:off x="2952642" y="3084654"/>
            <a:ext cx="2748681" cy="181136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Assignment 2</a:t>
            </a:r>
            <a:endParaRPr lang="en-US" b="1" dirty="0"/>
          </a:p>
        </p:txBody>
      </p:sp>
      <p:sp>
        <p:nvSpPr>
          <p:cNvPr id="3" name="Content Placeholder 2"/>
          <p:cNvSpPr>
            <a:spLocks noGrp="1"/>
          </p:cNvSpPr>
          <p:nvPr>
            <p:ph idx="1"/>
          </p:nvPr>
        </p:nvSpPr>
        <p:spPr/>
        <p:txBody>
          <a:bodyPr>
            <a:normAutofit/>
          </a:bodyPr>
          <a:lstStyle/>
          <a:p>
            <a:pPr marL="0" indent="0">
              <a:buNone/>
            </a:pPr>
            <a:r>
              <a:rPr lang="en-US" b="1" dirty="0"/>
              <a:t>Histogram Matching (Specification)</a:t>
            </a:r>
            <a:endParaRPr lang="en-US" b="1" dirty="0"/>
          </a:p>
          <a:p>
            <a:pPr marL="457200" lvl="1" indent="0">
              <a:buNone/>
            </a:pPr>
            <a:r>
              <a:rPr lang="en-US" dirty="0"/>
              <a:t>-- where the target histogram follows a </a:t>
            </a:r>
            <a:r>
              <a:rPr lang="en-US" b="1" dirty="0"/>
              <a:t>double Gaussian distribution.</a:t>
            </a:r>
            <a:endParaRPr lang="en-US" b="1" dirty="0"/>
          </a:p>
          <a:p>
            <a:pPr marL="457200" lvl="1" indent="0">
              <a:buNone/>
            </a:pPr>
            <a:endParaRPr lang="en-US" b="1" dirty="0"/>
          </a:p>
          <a:p>
            <a:pPr marL="0" indent="0">
              <a:buNone/>
            </a:pPr>
            <a:r>
              <a:rPr lang="en-US" b="1" dirty="0"/>
              <a:t>Instructions:</a:t>
            </a:r>
            <a:endParaRPr lang="en-US" b="1" dirty="0"/>
          </a:p>
          <a:p>
            <a:pPr marL="514350" indent="-514350">
              <a:buAutoNum type="arabicPeriod"/>
            </a:pPr>
            <a:r>
              <a:rPr lang="en-US" sz="2400" dirty="0"/>
              <a:t>Generate the target histogram using Gaussian distribution and plot it for visualization.</a:t>
            </a:r>
            <a:endParaRPr lang="en-US" sz="2400" dirty="0"/>
          </a:p>
          <a:p>
            <a:pPr marL="514350" indent="-514350">
              <a:buAutoNum type="arabicPeriod"/>
            </a:pPr>
            <a:r>
              <a:rPr lang="en-US" sz="2400" dirty="0"/>
              <a:t>Apply histogram matching to update the histogram of an input grayscale image to the target one.</a:t>
            </a:r>
            <a:endParaRPr lang="en-US" sz="2400" dirty="0"/>
          </a:p>
          <a:p>
            <a:pPr marL="514350" indent="-514350">
              <a:buAutoNum type="arabicPeriod"/>
            </a:pPr>
            <a:r>
              <a:rPr lang="en-US" sz="2400" dirty="0"/>
              <a:t>Show the input and output image.</a:t>
            </a:r>
            <a:endParaRPr lang="en-US" sz="2400" dirty="0"/>
          </a:p>
          <a:p>
            <a:pPr marL="514350" indent="-514350">
              <a:buAutoNum type="arabicPeriod"/>
            </a:pPr>
            <a:r>
              <a:rPr lang="en-US" sz="2400" dirty="0"/>
              <a:t>Plot the Histogram, PDF, and CDF of both input and output images.</a:t>
            </a:r>
            <a:endParaRPr lang="en-US" sz="2400" dirty="0"/>
          </a:p>
          <a:p>
            <a:pPr marL="914400" lvl="1" indent="-457200">
              <a:buFont typeface="+mj-lt"/>
              <a:buAutoNum type="arabicPeriod"/>
            </a:pPr>
            <a:endParaRPr lang="en-US" dirty="0"/>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F1BBE439-A689-4E67-A7FC-21353A5E3273}" type="slidenum">
              <a:rPr lang="en-US" smtClean="0"/>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4099"/>
          </a:xfrm>
        </p:spPr>
        <p:txBody>
          <a:bodyPr>
            <a:normAutofit fontScale="90000"/>
          </a:bodyPr>
          <a:lstStyle/>
          <a:p>
            <a:r>
              <a:rPr lang="en-US" b="1" dirty="0"/>
              <a:t>Gaussian Distribution</a:t>
            </a:r>
            <a:endParaRPr lang="en-US" dirty="0"/>
          </a:p>
        </p:txBody>
      </p:sp>
      <p:sp>
        <p:nvSpPr>
          <p:cNvPr id="5" name="Slide Number Placeholder 4"/>
          <p:cNvSpPr>
            <a:spLocks noGrp="1"/>
          </p:cNvSpPr>
          <p:nvPr>
            <p:ph type="sldNum" sz="quarter" idx="12"/>
          </p:nvPr>
        </p:nvSpPr>
        <p:spPr/>
        <p:txBody>
          <a:bodyPr/>
          <a:lstStyle/>
          <a:p>
            <a:fld id="{F1BBE439-A689-4E67-A7FC-21353A5E3273}" type="slidenum">
              <a:rPr lang="en-US" smtClean="0"/>
            </a:fld>
            <a:endParaRPr lang="en-US" dirty="0"/>
          </a:p>
        </p:txBody>
      </p:sp>
      <mc:AlternateContent xmlns:mc="http://schemas.openxmlformats.org/markup-compatibility/2006">
        <mc:Choice xmlns:a14="http://schemas.microsoft.com/office/drawing/2010/main" Requires="a14">
          <p:sp>
            <p:nvSpPr>
              <p:cNvPr id="7" name="Content Placeholder 6"/>
              <p:cNvSpPr>
                <a:spLocks noGrp="1"/>
              </p:cNvSpPr>
              <p:nvPr>
                <p:ph idx="1"/>
              </p:nvPr>
            </p:nvSpPr>
            <p:spPr>
              <a:xfrm>
                <a:off x="838200" y="1201271"/>
                <a:ext cx="10515600" cy="4912658"/>
              </a:xfrm>
            </p:spPr>
            <p:txBody>
              <a:bodyPr/>
              <a:lstStyle/>
              <a:p>
                <a:r>
                  <a:rPr lang="en-US" b="0" i="0" dirty="0">
                    <a:solidFill>
                      <a:srgbClr val="1F1F1F"/>
                    </a:solidFill>
                    <a:effectLst/>
                    <a:latin typeface="ElsevierGulliver"/>
                  </a:rPr>
                  <a:t>The density function of the Gaussian distribution can be written as</a:t>
                </a:r>
                <a:endParaRPr lang="en-US" b="0" i="0" dirty="0">
                  <a:solidFill>
                    <a:srgbClr val="1F1F1F"/>
                  </a:solidFill>
                  <a:effectLst/>
                  <a:latin typeface="ElsevierGulliver"/>
                </a:endParaRPr>
              </a:p>
              <a:p>
                <a:endParaRPr lang="en-US" dirty="0">
                  <a:solidFill>
                    <a:srgbClr val="1F1F1F"/>
                  </a:solidFill>
                  <a:latin typeface="ElsevierGulliver"/>
                </a:endParaRPr>
              </a:p>
              <a:p>
                <a:endParaRPr lang="en-US" dirty="0">
                  <a:solidFill>
                    <a:srgbClr val="1F1F1F"/>
                  </a:solidFill>
                  <a:latin typeface="ElsevierGulliver"/>
                </a:endParaRPr>
              </a:p>
              <a:p>
                <a:endParaRPr lang="en-US" dirty="0">
                  <a:solidFill>
                    <a:srgbClr val="1F1F1F"/>
                  </a:solidFill>
                  <a:latin typeface="ElsevierGulliver"/>
                </a:endParaRPr>
              </a:p>
              <a:p>
                <a:r>
                  <a:rPr lang="en-US" dirty="0">
                    <a:solidFill>
                      <a:srgbClr val="1F1F1F"/>
                    </a:solidFill>
                    <a:latin typeface="ElsevierGulliver"/>
                  </a:rPr>
                  <a:t>The double Gaussian function would be the concatenation of 2 distributions with different mean,µ, and standard deviation,</a:t>
                </a:r>
                <a:r>
                  <a:rPr lang="el-GR" dirty="0">
                    <a:solidFill>
                      <a:srgbClr val="1F1F1F"/>
                    </a:solidFill>
                    <a:latin typeface="Cambria Math" panose="02040503050406030204" pitchFamily="18" charset="0"/>
                    <a:ea typeface="Cambria Math" panose="02040503050406030204" pitchFamily="18" charset="0"/>
                  </a:rPr>
                  <a:t> σ</a:t>
                </a:r>
                <a:r>
                  <a:rPr lang="en-US" dirty="0">
                    <a:solidFill>
                      <a:srgbClr val="1F1F1F"/>
                    </a:solidFill>
                    <a:latin typeface="ElsevierGulliver"/>
                  </a:rPr>
                  <a:t>.</a:t>
                </a:r>
                <a:endParaRPr lang="en-US" dirty="0">
                  <a:solidFill>
                    <a:srgbClr val="1F1F1F"/>
                  </a:solidFill>
                  <a:latin typeface="ElsevierGulliver"/>
                </a:endParaRPr>
              </a:p>
              <a:p>
                <a:pPr marL="0" indent="0" algn="ctr">
                  <a:buNone/>
                </a:pPr>
                <a:endParaRPr lang="en-US" sz="2400" b="0" i="1" dirty="0">
                  <a:solidFill>
                    <a:srgbClr val="1F1F1F"/>
                  </a:solidFill>
                  <a:latin typeface="Cambria Math" panose="02040503050406030204" pitchFamily="18" charset="0"/>
                </a:endParaRPr>
              </a:p>
              <a:p>
                <a:pPr marL="0" indent="0" algn="ctr">
                  <a:buNone/>
                </a:pPr>
                <a14:m>
                  <m:oMath xmlns:m="http://schemas.openxmlformats.org/officeDocument/2006/math">
                    <m:r>
                      <a:rPr lang="en-US" sz="2400" b="0" i="1" smtClean="0">
                        <a:solidFill>
                          <a:srgbClr val="1F1F1F"/>
                        </a:solidFill>
                        <a:latin typeface="Cambria Math" panose="02040503050406030204" pitchFamily="18" charset="0"/>
                      </a:rPr>
                      <m:t>𝑝</m:t>
                    </m:r>
                    <m:d>
                      <m:dPr>
                        <m:ctrlPr>
                          <a:rPr lang="en-US" sz="2400" b="0" i="1" smtClean="0">
                            <a:solidFill>
                              <a:srgbClr val="1F1F1F"/>
                            </a:solidFill>
                            <a:latin typeface="Cambria Math" panose="02040503050406030204" pitchFamily="18" charset="0"/>
                          </a:rPr>
                        </m:ctrlPr>
                      </m:dPr>
                      <m:e>
                        <m:r>
                          <a:rPr lang="en-US" sz="2400" b="0" i="1" smtClean="0">
                            <a:solidFill>
                              <a:srgbClr val="1F1F1F"/>
                            </a:solidFill>
                            <a:latin typeface="Cambria Math" panose="02040503050406030204" pitchFamily="18" charset="0"/>
                          </a:rPr>
                          <m:t>𝑥</m:t>
                        </m:r>
                      </m:e>
                    </m:d>
                    <m:r>
                      <a:rPr lang="en-US" sz="2400" b="0" i="1" smtClean="0">
                        <a:solidFill>
                          <a:srgbClr val="1F1F1F"/>
                        </a:solidFill>
                        <a:latin typeface="Cambria Math" panose="02040503050406030204" pitchFamily="18" charset="0"/>
                      </a:rPr>
                      <m:t>= </m:t>
                    </m:r>
                    <m:f>
                      <m:fPr>
                        <m:ctrlPr>
                          <a:rPr lang="en-US" sz="2400" i="1" smtClean="0">
                            <a:solidFill>
                              <a:srgbClr val="1F1F1F"/>
                            </a:solidFill>
                            <a:latin typeface="Cambria Math" panose="02040503050406030204" pitchFamily="18" charset="0"/>
                          </a:rPr>
                        </m:ctrlPr>
                      </m:fPr>
                      <m:num>
                        <m:r>
                          <a:rPr lang="en-US" sz="2400" b="0" i="1" smtClean="0">
                            <a:solidFill>
                              <a:srgbClr val="1F1F1F"/>
                            </a:solidFill>
                            <a:latin typeface="Cambria Math" panose="02040503050406030204" pitchFamily="18" charset="0"/>
                          </a:rPr>
                          <m:t>1</m:t>
                        </m:r>
                      </m:num>
                      <m:den>
                        <m:rad>
                          <m:radPr>
                            <m:degHide m:val="on"/>
                            <m:ctrlPr>
                              <a:rPr lang="en-US" sz="2400" i="1" smtClean="0">
                                <a:solidFill>
                                  <a:srgbClr val="1F1F1F"/>
                                </a:solidFill>
                                <a:latin typeface="Cambria Math" panose="02040503050406030204" pitchFamily="18" charset="0"/>
                              </a:rPr>
                            </m:ctrlPr>
                          </m:radPr>
                          <m:deg/>
                          <m:e>
                            <m:r>
                              <a:rPr lang="en-US" sz="2400" b="0" i="1" smtClean="0">
                                <a:solidFill>
                                  <a:srgbClr val="1F1F1F"/>
                                </a:solidFill>
                                <a:latin typeface="Cambria Math" panose="02040503050406030204" pitchFamily="18" charset="0"/>
                              </a:rPr>
                              <m:t>2</m:t>
                            </m:r>
                            <m:r>
                              <a:rPr lang="en-US" sz="2400" b="0" i="1" smtClean="0">
                                <a:solidFill>
                                  <a:srgbClr val="1F1F1F"/>
                                </a:solidFill>
                                <a:latin typeface="Cambria Math" panose="02040503050406030204" pitchFamily="18" charset="0"/>
                                <a:ea typeface="Cambria Math" panose="02040503050406030204" pitchFamily="18" charset="0"/>
                              </a:rPr>
                              <m:t>𝜋</m:t>
                            </m:r>
                            <m:sSubSup>
                              <m:sSubSupPr>
                                <m:ctrlPr>
                                  <a:rPr lang="en-US" sz="2400" b="0" i="1" smtClean="0">
                                    <a:solidFill>
                                      <a:srgbClr val="1F1F1F"/>
                                    </a:solidFill>
                                    <a:latin typeface="Cambria Math" panose="02040503050406030204" pitchFamily="18" charset="0"/>
                                    <a:ea typeface="Cambria Math" panose="02040503050406030204" pitchFamily="18" charset="0"/>
                                  </a:rPr>
                                </m:ctrlPr>
                              </m:sSubSupPr>
                              <m:e>
                                <m:r>
                                  <a:rPr lang="en-US" sz="2400" b="0" i="1" smtClean="0">
                                    <a:solidFill>
                                      <a:srgbClr val="1F1F1F"/>
                                    </a:solidFill>
                                    <a:latin typeface="Cambria Math" panose="02040503050406030204" pitchFamily="18" charset="0"/>
                                    <a:ea typeface="Cambria Math" panose="02040503050406030204" pitchFamily="18" charset="0"/>
                                  </a:rPr>
                                  <m:t>𝜎</m:t>
                                </m:r>
                              </m:e>
                              <m:sub>
                                <m:r>
                                  <a:rPr lang="en-US" sz="2400" b="0" i="1" smtClean="0">
                                    <a:solidFill>
                                      <a:srgbClr val="1F1F1F"/>
                                    </a:solidFill>
                                    <a:latin typeface="Cambria Math" panose="02040503050406030204" pitchFamily="18" charset="0"/>
                                    <a:ea typeface="Cambria Math" panose="02040503050406030204" pitchFamily="18" charset="0"/>
                                  </a:rPr>
                                  <m:t>1</m:t>
                                </m:r>
                              </m:sub>
                              <m:sup>
                                <m:r>
                                  <a:rPr lang="en-US" sz="2400" b="0" i="1" smtClean="0">
                                    <a:solidFill>
                                      <a:srgbClr val="1F1F1F"/>
                                    </a:solidFill>
                                    <a:latin typeface="Cambria Math" panose="02040503050406030204" pitchFamily="18" charset="0"/>
                                    <a:ea typeface="Cambria Math" panose="02040503050406030204" pitchFamily="18" charset="0"/>
                                  </a:rPr>
                                  <m:t>2</m:t>
                                </m:r>
                              </m:sup>
                            </m:sSubSup>
                          </m:e>
                        </m:rad>
                      </m:den>
                    </m:f>
                    <m:sSup>
                      <m:sSupPr>
                        <m:ctrlPr>
                          <a:rPr lang="en-US" sz="2400" i="1" smtClean="0">
                            <a:solidFill>
                              <a:srgbClr val="1F1F1F"/>
                            </a:solidFill>
                            <a:latin typeface="Cambria Math" panose="02040503050406030204" pitchFamily="18" charset="0"/>
                          </a:rPr>
                        </m:ctrlPr>
                      </m:sSupPr>
                      <m:e>
                        <m:r>
                          <a:rPr lang="en-US" sz="2400" i="1" smtClean="0">
                            <a:solidFill>
                              <a:srgbClr val="1F1F1F"/>
                            </a:solidFill>
                            <a:latin typeface="Cambria Math" panose="02040503050406030204" pitchFamily="18" charset="0"/>
                          </a:rPr>
                          <m:t>𝑒</m:t>
                        </m:r>
                      </m:e>
                      <m:sup>
                        <m:r>
                          <a:rPr lang="en-US" sz="2400" b="0" i="1" smtClean="0">
                            <a:solidFill>
                              <a:srgbClr val="1F1F1F"/>
                            </a:solidFill>
                            <a:latin typeface="Cambria Math" panose="02040503050406030204" pitchFamily="18" charset="0"/>
                          </a:rPr>
                          <m:t>−</m:t>
                        </m:r>
                        <m:f>
                          <m:fPr>
                            <m:ctrlPr>
                              <a:rPr lang="en-US" sz="2400" b="0" i="1" smtClean="0">
                                <a:solidFill>
                                  <a:srgbClr val="1F1F1F"/>
                                </a:solidFill>
                                <a:latin typeface="Cambria Math" panose="02040503050406030204" pitchFamily="18" charset="0"/>
                              </a:rPr>
                            </m:ctrlPr>
                          </m:fPr>
                          <m:num>
                            <m:sSup>
                              <m:sSupPr>
                                <m:ctrlPr>
                                  <a:rPr lang="en-US" sz="2400" b="0" i="1" smtClean="0">
                                    <a:solidFill>
                                      <a:srgbClr val="1F1F1F"/>
                                    </a:solidFill>
                                    <a:latin typeface="Cambria Math" panose="02040503050406030204" pitchFamily="18" charset="0"/>
                                    <a:ea typeface="Cambria Math" panose="02040503050406030204" pitchFamily="18" charset="0"/>
                                  </a:rPr>
                                </m:ctrlPr>
                              </m:sSupPr>
                              <m:e>
                                <m:d>
                                  <m:dPr>
                                    <m:ctrlPr>
                                      <a:rPr lang="en-US" sz="2400" b="0" i="1" smtClean="0">
                                        <a:solidFill>
                                          <a:srgbClr val="1F1F1F"/>
                                        </a:solidFill>
                                        <a:latin typeface="Cambria Math" panose="02040503050406030204" pitchFamily="18" charset="0"/>
                                      </a:rPr>
                                    </m:ctrlPr>
                                  </m:dPr>
                                  <m:e>
                                    <m:r>
                                      <a:rPr lang="en-US" sz="2400" b="0" i="1" smtClean="0">
                                        <a:solidFill>
                                          <a:srgbClr val="1F1F1F"/>
                                        </a:solidFill>
                                        <a:latin typeface="Cambria Math" panose="02040503050406030204" pitchFamily="18" charset="0"/>
                                      </a:rPr>
                                      <m:t>𝑥</m:t>
                                    </m:r>
                                    <m:r>
                                      <a:rPr lang="en-US" sz="2400" b="0" i="1" smtClean="0">
                                        <a:solidFill>
                                          <a:srgbClr val="1F1F1F"/>
                                        </a:solidFill>
                                        <a:latin typeface="Cambria Math" panose="02040503050406030204" pitchFamily="18" charset="0"/>
                                      </a:rPr>
                                      <m:t>−</m:t>
                                    </m:r>
                                    <m:sSub>
                                      <m:sSubPr>
                                        <m:ctrlPr>
                                          <a:rPr lang="en-US" sz="2400" b="0" i="1" smtClean="0">
                                            <a:solidFill>
                                              <a:srgbClr val="1F1F1F"/>
                                            </a:solidFill>
                                            <a:latin typeface="Cambria Math" panose="02040503050406030204" pitchFamily="18" charset="0"/>
                                            <a:ea typeface="Cambria Math" panose="02040503050406030204" pitchFamily="18" charset="0"/>
                                          </a:rPr>
                                        </m:ctrlPr>
                                      </m:sSubPr>
                                      <m:e>
                                        <m:r>
                                          <a:rPr lang="en-US" sz="2400" b="0" i="1" smtClean="0">
                                            <a:solidFill>
                                              <a:srgbClr val="1F1F1F"/>
                                            </a:solidFill>
                                            <a:latin typeface="Cambria Math" panose="02040503050406030204" pitchFamily="18" charset="0"/>
                                            <a:ea typeface="Cambria Math" panose="02040503050406030204" pitchFamily="18" charset="0"/>
                                          </a:rPr>
                                          <m:t>𝜇</m:t>
                                        </m:r>
                                      </m:e>
                                      <m:sub>
                                        <m:r>
                                          <a:rPr lang="en-US" sz="2400" b="0" i="1" smtClean="0">
                                            <a:solidFill>
                                              <a:srgbClr val="1F1F1F"/>
                                            </a:solidFill>
                                            <a:latin typeface="Cambria Math" panose="02040503050406030204" pitchFamily="18" charset="0"/>
                                            <a:ea typeface="Cambria Math" panose="02040503050406030204" pitchFamily="18" charset="0"/>
                                          </a:rPr>
                                          <m:t>1</m:t>
                                        </m:r>
                                      </m:sub>
                                    </m:sSub>
                                  </m:e>
                                </m:d>
                              </m:e>
                              <m:sup>
                                <m:r>
                                  <a:rPr lang="en-US" sz="2400" b="0" i="1" smtClean="0">
                                    <a:solidFill>
                                      <a:srgbClr val="1F1F1F"/>
                                    </a:solidFill>
                                    <a:latin typeface="Cambria Math" panose="02040503050406030204" pitchFamily="18" charset="0"/>
                                    <a:ea typeface="Cambria Math" panose="02040503050406030204" pitchFamily="18" charset="0"/>
                                  </a:rPr>
                                  <m:t>2</m:t>
                                </m:r>
                              </m:sup>
                            </m:sSup>
                          </m:num>
                          <m:den>
                            <m:r>
                              <a:rPr lang="en-US" sz="2400" i="1">
                                <a:solidFill>
                                  <a:srgbClr val="1F1F1F"/>
                                </a:solidFill>
                                <a:latin typeface="Cambria Math" panose="02040503050406030204" pitchFamily="18" charset="0"/>
                              </a:rPr>
                              <m:t>2</m:t>
                            </m:r>
                            <m:sSubSup>
                              <m:sSubSupPr>
                                <m:ctrlPr>
                                  <a:rPr lang="en-US" sz="2400" i="1">
                                    <a:solidFill>
                                      <a:srgbClr val="1F1F1F"/>
                                    </a:solidFill>
                                    <a:latin typeface="Cambria Math" panose="02040503050406030204" pitchFamily="18" charset="0"/>
                                    <a:ea typeface="Cambria Math" panose="02040503050406030204" pitchFamily="18" charset="0"/>
                                  </a:rPr>
                                </m:ctrlPr>
                              </m:sSubSupPr>
                              <m:e>
                                <m:r>
                                  <a:rPr lang="en-US" sz="2400" i="1">
                                    <a:solidFill>
                                      <a:srgbClr val="1F1F1F"/>
                                    </a:solidFill>
                                    <a:latin typeface="Cambria Math" panose="02040503050406030204" pitchFamily="18" charset="0"/>
                                    <a:ea typeface="Cambria Math" panose="02040503050406030204" pitchFamily="18" charset="0"/>
                                  </a:rPr>
                                  <m:t>𝜎</m:t>
                                </m:r>
                              </m:e>
                              <m:sub>
                                <m:r>
                                  <a:rPr lang="en-US" sz="2400" i="1">
                                    <a:solidFill>
                                      <a:srgbClr val="1F1F1F"/>
                                    </a:solidFill>
                                    <a:latin typeface="Cambria Math" panose="02040503050406030204" pitchFamily="18" charset="0"/>
                                    <a:ea typeface="Cambria Math" panose="02040503050406030204" pitchFamily="18" charset="0"/>
                                  </a:rPr>
                                  <m:t>1</m:t>
                                </m:r>
                              </m:sub>
                              <m:sup>
                                <m:r>
                                  <a:rPr lang="en-US" sz="2400" i="1">
                                    <a:solidFill>
                                      <a:srgbClr val="1F1F1F"/>
                                    </a:solidFill>
                                    <a:latin typeface="Cambria Math" panose="02040503050406030204" pitchFamily="18" charset="0"/>
                                    <a:ea typeface="Cambria Math" panose="02040503050406030204" pitchFamily="18" charset="0"/>
                                  </a:rPr>
                                  <m:t>2</m:t>
                                </m:r>
                              </m:sup>
                            </m:sSubSup>
                          </m:den>
                        </m:f>
                      </m:sup>
                    </m:sSup>
                  </m:oMath>
                </a14:m>
                <a:r>
                  <a:rPr lang="en-US" sz="2400" dirty="0">
                    <a:solidFill>
                      <a:srgbClr val="1F1F1F"/>
                    </a:solidFill>
                    <a:latin typeface="ElsevierGulliver"/>
                  </a:rPr>
                  <a:t> + </a:t>
                </a:r>
                <a14:m>
                  <m:oMath xmlns:m="http://schemas.openxmlformats.org/officeDocument/2006/math">
                    <m:f>
                      <m:fPr>
                        <m:ctrlPr>
                          <a:rPr lang="en-US" sz="2400" i="1">
                            <a:solidFill>
                              <a:srgbClr val="1F1F1F"/>
                            </a:solidFill>
                            <a:latin typeface="Cambria Math" panose="02040503050406030204" pitchFamily="18" charset="0"/>
                          </a:rPr>
                        </m:ctrlPr>
                      </m:fPr>
                      <m:num>
                        <m:r>
                          <a:rPr lang="en-US" sz="2400" i="1">
                            <a:solidFill>
                              <a:srgbClr val="1F1F1F"/>
                            </a:solidFill>
                            <a:latin typeface="Cambria Math" panose="02040503050406030204" pitchFamily="18" charset="0"/>
                          </a:rPr>
                          <m:t>1</m:t>
                        </m:r>
                      </m:num>
                      <m:den>
                        <m:rad>
                          <m:radPr>
                            <m:degHide m:val="on"/>
                            <m:ctrlPr>
                              <a:rPr lang="en-US" sz="2400" i="1">
                                <a:solidFill>
                                  <a:srgbClr val="1F1F1F"/>
                                </a:solidFill>
                                <a:latin typeface="Cambria Math" panose="02040503050406030204" pitchFamily="18" charset="0"/>
                              </a:rPr>
                            </m:ctrlPr>
                          </m:radPr>
                          <m:deg/>
                          <m:e>
                            <m:r>
                              <a:rPr lang="en-US" sz="2400" i="1">
                                <a:solidFill>
                                  <a:srgbClr val="1F1F1F"/>
                                </a:solidFill>
                                <a:latin typeface="Cambria Math" panose="02040503050406030204" pitchFamily="18" charset="0"/>
                              </a:rPr>
                              <m:t>2</m:t>
                            </m:r>
                            <m:r>
                              <a:rPr lang="en-US" sz="2400" i="1">
                                <a:solidFill>
                                  <a:srgbClr val="1F1F1F"/>
                                </a:solidFill>
                                <a:latin typeface="Cambria Math" panose="02040503050406030204" pitchFamily="18" charset="0"/>
                                <a:ea typeface="Cambria Math" panose="02040503050406030204" pitchFamily="18" charset="0"/>
                              </a:rPr>
                              <m:t>𝜋</m:t>
                            </m:r>
                            <m:sSubSup>
                              <m:sSubSupPr>
                                <m:ctrlPr>
                                  <a:rPr lang="en-US" sz="2400" i="1">
                                    <a:solidFill>
                                      <a:srgbClr val="1F1F1F"/>
                                    </a:solidFill>
                                    <a:latin typeface="Cambria Math" panose="02040503050406030204" pitchFamily="18" charset="0"/>
                                    <a:ea typeface="Cambria Math" panose="02040503050406030204" pitchFamily="18" charset="0"/>
                                  </a:rPr>
                                </m:ctrlPr>
                              </m:sSubSupPr>
                              <m:e>
                                <m:r>
                                  <a:rPr lang="en-US" sz="2400" i="1">
                                    <a:solidFill>
                                      <a:srgbClr val="1F1F1F"/>
                                    </a:solidFill>
                                    <a:latin typeface="Cambria Math" panose="02040503050406030204" pitchFamily="18" charset="0"/>
                                    <a:ea typeface="Cambria Math" panose="02040503050406030204" pitchFamily="18" charset="0"/>
                                  </a:rPr>
                                  <m:t>𝜎</m:t>
                                </m:r>
                              </m:e>
                              <m:sub>
                                <m:r>
                                  <a:rPr lang="en-US" sz="2400" b="0" i="1" smtClean="0">
                                    <a:solidFill>
                                      <a:srgbClr val="1F1F1F"/>
                                    </a:solidFill>
                                    <a:latin typeface="Cambria Math" panose="02040503050406030204" pitchFamily="18" charset="0"/>
                                    <a:ea typeface="Cambria Math" panose="02040503050406030204" pitchFamily="18" charset="0"/>
                                  </a:rPr>
                                  <m:t>2</m:t>
                                </m:r>
                              </m:sub>
                              <m:sup>
                                <m:r>
                                  <a:rPr lang="en-US" sz="2400" i="1">
                                    <a:solidFill>
                                      <a:srgbClr val="1F1F1F"/>
                                    </a:solidFill>
                                    <a:latin typeface="Cambria Math" panose="02040503050406030204" pitchFamily="18" charset="0"/>
                                    <a:ea typeface="Cambria Math" panose="02040503050406030204" pitchFamily="18" charset="0"/>
                                  </a:rPr>
                                  <m:t>2</m:t>
                                </m:r>
                              </m:sup>
                            </m:sSubSup>
                          </m:e>
                        </m:rad>
                      </m:den>
                    </m:f>
                    <m:sSup>
                      <m:sSupPr>
                        <m:ctrlPr>
                          <a:rPr lang="en-US" sz="2400" i="1">
                            <a:solidFill>
                              <a:srgbClr val="1F1F1F"/>
                            </a:solidFill>
                            <a:latin typeface="Cambria Math" panose="02040503050406030204" pitchFamily="18" charset="0"/>
                          </a:rPr>
                        </m:ctrlPr>
                      </m:sSupPr>
                      <m:e>
                        <m:r>
                          <a:rPr lang="en-US" sz="2400" i="1">
                            <a:solidFill>
                              <a:srgbClr val="1F1F1F"/>
                            </a:solidFill>
                            <a:latin typeface="Cambria Math" panose="02040503050406030204" pitchFamily="18" charset="0"/>
                          </a:rPr>
                          <m:t>𝑒</m:t>
                        </m:r>
                      </m:e>
                      <m:sup>
                        <m:r>
                          <a:rPr lang="en-US" sz="2400" i="1">
                            <a:solidFill>
                              <a:srgbClr val="1F1F1F"/>
                            </a:solidFill>
                            <a:latin typeface="Cambria Math" panose="02040503050406030204" pitchFamily="18" charset="0"/>
                          </a:rPr>
                          <m:t>−</m:t>
                        </m:r>
                        <m:f>
                          <m:fPr>
                            <m:ctrlPr>
                              <a:rPr lang="en-US" sz="2400" i="1">
                                <a:solidFill>
                                  <a:srgbClr val="1F1F1F"/>
                                </a:solidFill>
                                <a:latin typeface="Cambria Math" panose="02040503050406030204" pitchFamily="18" charset="0"/>
                              </a:rPr>
                            </m:ctrlPr>
                          </m:fPr>
                          <m:num>
                            <m:sSup>
                              <m:sSupPr>
                                <m:ctrlPr>
                                  <a:rPr lang="en-US" sz="2400" i="1">
                                    <a:solidFill>
                                      <a:srgbClr val="1F1F1F"/>
                                    </a:solidFill>
                                    <a:latin typeface="Cambria Math" panose="02040503050406030204" pitchFamily="18" charset="0"/>
                                    <a:ea typeface="Cambria Math" panose="02040503050406030204" pitchFamily="18" charset="0"/>
                                  </a:rPr>
                                </m:ctrlPr>
                              </m:sSupPr>
                              <m:e>
                                <m:d>
                                  <m:dPr>
                                    <m:ctrlPr>
                                      <a:rPr lang="en-US" sz="2400" i="1">
                                        <a:solidFill>
                                          <a:srgbClr val="1F1F1F"/>
                                        </a:solidFill>
                                        <a:latin typeface="Cambria Math" panose="02040503050406030204" pitchFamily="18" charset="0"/>
                                      </a:rPr>
                                    </m:ctrlPr>
                                  </m:dPr>
                                  <m:e>
                                    <m:r>
                                      <a:rPr lang="en-US" sz="2400" i="1">
                                        <a:solidFill>
                                          <a:srgbClr val="1F1F1F"/>
                                        </a:solidFill>
                                        <a:latin typeface="Cambria Math" panose="02040503050406030204" pitchFamily="18" charset="0"/>
                                      </a:rPr>
                                      <m:t>𝑥</m:t>
                                    </m:r>
                                    <m:r>
                                      <a:rPr lang="en-US" sz="2400" i="1">
                                        <a:solidFill>
                                          <a:srgbClr val="1F1F1F"/>
                                        </a:solidFill>
                                        <a:latin typeface="Cambria Math" panose="02040503050406030204" pitchFamily="18" charset="0"/>
                                      </a:rPr>
                                      <m:t>−</m:t>
                                    </m:r>
                                    <m:sSub>
                                      <m:sSubPr>
                                        <m:ctrlPr>
                                          <a:rPr lang="en-US" sz="2400" i="1">
                                            <a:solidFill>
                                              <a:srgbClr val="1F1F1F"/>
                                            </a:solidFill>
                                            <a:latin typeface="Cambria Math" panose="02040503050406030204" pitchFamily="18" charset="0"/>
                                            <a:ea typeface="Cambria Math" panose="02040503050406030204" pitchFamily="18" charset="0"/>
                                          </a:rPr>
                                        </m:ctrlPr>
                                      </m:sSubPr>
                                      <m:e>
                                        <m:r>
                                          <a:rPr lang="en-US" sz="2400" i="1">
                                            <a:solidFill>
                                              <a:srgbClr val="1F1F1F"/>
                                            </a:solidFill>
                                            <a:latin typeface="Cambria Math" panose="02040503050406030204" pitchFamily="18" charset="0"/>
                                            <a:ea typeface="Cambria Math" panose="02040503050406030204" pitchFamily="18" charset="0"/>
                                          </a:rPr>
                                          <m:t>𝜇</m:t>
                                        </m:r>
                                      </m:e>
                                      <m:sub>
                                        <m:r>
                                          <a:rPr lang="en-US" sz="2400" b="0" i="1" smtClean="0">
                                            <a:solidFill>
                                              <a:srgbClr val="1F1F1F"/>
                                            </a:solidFill>
                                            <a:latin typeface="Cambria Math" panose="02040503050406030204" pitchFamily="18" charset="0"/>
                                            <a:ea typeface="Cambria Math" panose="02040503050406030204" pitchFamily="18" charset="0"/>
                                          </a:rPr>
                                          <m:t>2</m:t>
                                        </m:r>
                                      </m:sub>
                                    </m:sSub>
                                  </m:e>
                                </m:d>
                              </m:e>
                              <m:sup>
                                <m:r>
                                  <a:rPr lang="en-US" sz="2400" i="1">
                                    <a:solidFill>
                                      <a:srgbClr val="1F1F1F"/>
                                    </a:solidFill>
                                    <a:latin typeface="Cambria Math" panose="02040503050406030204" pitchFamily="18" charset="0"/>
                                    <a:ea typeface="Cambria Math" panose="02040503050406030204" pitchFamily="18" charset="0"/>
                                  </a:rPr>
                                  <m:t>2</m:t>
                                </m:r>
                              </m:sup>
                            </m:sSup>
                          </m:num>
                          <m:den>
                            <m:r>
                              <a:rPr lang="en-US" sz="2400" i="1">
                                <a:solidFill>
                                  <a:srgbClr val="1F1F1F"/>
                                </a:solidFill>
                                <a:latin typeface="Cambria Math" panose="02040503050406030204" pitchFamily="18" charset="0"/>
                              </a:rPr>
                              <m:t>2</m:t>
                            </m:r>
                            <m:sSubSup>
                              <m:sSubSupPr>
                                <m:ctrlPr>
                                  <a:rPr lang="en-US" sz="2400" i="1">
                                    <a:solidFill>
                                      <a:srgbClr val="1F1F1F"/>
                                    </a:solidFill>
                                    <a:latin typeface="Cambria Math" panose="02040503050406030204" pitchFamily="18" charset="0"/>
                                    <a:ea typeface="Cambria Math" panose="02040503050406030204" pitchFamily="18" charset="0"/>
                                  </a:rPr>
                                </m:ctrlPr>
                              </m:sSubSupPr>
                              <m:e>
                                <m:r>
                                  <a:rPr lang="en-US" sz="2400" i="1">
                                    <a:solidFill>
                                      <a:srgbClr val="1F1F1F"/>
                                    </a:solidFill>
                                    <a:latin typeface="Cambria Math" panose="02040503050406030204" pitchFamily="18" charset="0"/>
                                    <a:ea typeface="Cambria Math" panose="02040503050406030204" pitchFamily="18" charset="0"/>
                                  </a:rPr>
                                  <m:t>𝜎</m:t>
                                </m:r>
                              </m:e>
                              <m:sub>
                                <m:r>
                                  <a:rPr lang="en-US" sz="2400" b="0" i="1" smtClean="0">
                                    <a:solidFill>
                                      <a:srgbClr val="1F1F1F"/>
                                    </a:solidFill>
                                    <a:latin typeface="Cambria Math" panose="02040503050406030204" pitchFamily="18" charset="0"/>
                                    <a:ea typeface="Cambria Math" panose="02040503050406030204" pitchFamily="18" charset="0"/>
                                  </a:rPr>
                                  <m:t>2</m:t>
                                </m:r>
                              </m:sub>
                              <m:sup>
                                <m:r>
                                  <a:rPr lang="en-US" sz="2400" i="1">
                                    <a:solidFill>
                                      <a:srgbClr val="1F1F1F"/>
                                    </a:solidFill>
                                    <a:latin typeface="Cambria Math" panose="02040503050406030204" pitchFamily="18" charset="0"/>
                                    <a:ea typeface="Cambria Math" panose="02040503050406030204" pitchFamily="18" charset="0"/>
                                  </a:rPr>
                                  <m:t>2</m:t>
                                </m:r>
                              </m:sup>
                            </m:sSubSup>
                          </m:den>
                        </m:f>
                      </m:sup>
                    </m:sSup>
                  </m:oMath>
                </a14:m>
                <a:endParaRPr lang="en-US" sz="2400" dirty="0">
                  <a:solidFill>
                    <a:srgbClr val="1F1F1F"/>
                  </a:solidFill>
                  <a:latin typeface="ElsevierGulliver"/>
                </a:endParaRPr>
              </a:p>
            </p:txBody>
          </p:sp>
        </mc:Choice>
        <mc:Fallback>
          <p:sp>
            <p:nvSpPr>
              <p:cNvPr id="7" name="Content Placeholder 6"/>
              <p:cNvSpPr>
                <a:spLocks noRot="1" noChangeAspect="1" noMove="1" noResize="1" noEditPoints="1" noAdjustHandles="1" noChangeArrowheads="1" noChangeShapeType="1" noTextEdit="1"/>
              </p:cNvSpPr>
              <p:nvPr>
                <p:ph idx="1"/>
              </p:nvPr>
            </p:nvSpPr>
            <p:spPr>
              <a:xfrm>
                <a:off x="838200" y="1201271"/>
                <a:ext cx="10515600" cy="4912658"/>
              </a:xfrm>
              <a:blipFill rotWithShape="1">
                <a:blip r:embed="rId1"/>
                <a:stretch>
                  <a:fillRect t="-10" b="-4469"/>
                </a:stretch>
              </a:blipFill>
            </p:spPr>
            <p:txBody>
              <a:bodyPr/>
              <a:lstStyle/>
              <a:p>
                <a:r>
                  <a:rPr lang="en-US" altLang="en-US">
                    <a:noFill/>
                  </a:rPr>
                  <a:t> </a:t>
                </a:r>
              </a:p>
            </p:txBody>
          </p:sp>
        </mc:Fallback>
      </mc:AlternateContent>
      <p:pic>
        <p:nvPicPr>
          <p:cNvPr id="8" name="Picture 7"/>
          <p:cNvPicPr>
            <a:picLocks noChangeAspect="1"/>
          </p:cNvPicPr>
          <p:nvPr/>
        </p:nvPicPr>
        <p:blipFill rotWithShape="1">
          <a:blip r:embed="rId2"/>
          <a:srcRect t="13154" b="37123"/>
          <a:stretch>
            <a:fillRect/>
          </a:stretch>
        </p:blipFill>
        <p:spPr>
          <a:xfrm>
            <a:off x="3635704" y="2179135"/>
            <a:ext cx="4257675" cy="10040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238064" y="2143446"/>
            <a:ext cx="3357282" cy="2145891"/>
          </a:xfrm>
        </p:spPr>
      </p:pic>
      <mc:AlternateContent xmlns:mc="http://schemas.openxmlformats.org/markup-compatibility/2006">
        <mc:Choice xmlns:a14="http://schemas.microsoft.com/office/drawing/2010/main" Requires="a14">
          <p:sp>
            <p:nvSpPr>
              <p:cNvPr id="7" name="TextBox 6"/>
              <p:cNvSpPr txBox="1"/>
              <p:nvPr/>
            </p:nvSpPr>
            <p:spPr>
              <a:xfrm>
                <a:off x="5163693" y="4372143"/>
                <a:ext cx="1864613" cy="1477328"/>
              </a:xfrm>
              <a:prstGeom prst="rect">
                <a:avLst/>
              </a:prstGeom>
              <a:noFill/>
            </p:spPr>
            <p:txBody>
              <a:bodyPr wrap="none" rtlCol="0">
                <a:spAutoFit/>
              </a:bodyPr>
              <a:lstStyle/>
              <a:p>
                <a:pPr algn="ctr"/>
                <a:r>
                  <a:rPr lang="en-US" sz="1800" b="0" dirty="0">
                    <a:solidFill>
                      <a:srgbClr val="1F1F1F"/>
                    </a:solidFill>
                    <a:latin typeface="Cambria Math" panose="02040503050406030204" pitchFamily="18" charset="0"/>
                    <a:ea typeface="Cambria Math" panose="02040503050406030204" pitchFamily="18" charset="0"/>
                  </a:rPr>
                  <a:t>Target histogram</a:t>
                </a:r>
                <a:endParaRPr lang="en-US" sz="1800" b="0" dirty="0">
                  <a:solidFill>
                    <a:srgbClr val="1F1F1F"/>
                  </a:solidFill>
                  <a:latin typeface="Cambria Math" panose="02040503050406030204" pitchFamily="18" charset="0"/>
                  <a:ea typeface="Cambria Math" panose="02040503050406030204" pitchFamily="18" charset="0"/>
                </a:endParaRPr>
              </a:p>
              <a:p>
                <a:pPr algn="ctr"/>
                <a14:m>
                  <m:oMath xmlns:m="http://schemas.openxmlformats.org/officeDocument/2006/math">
                    <m:sSub>
                      <m:sSubPr>
                        <m:ctrlPr>
                          <a:rPr lang="en-US" sz="1800" b="0" i="1" smtClean="0">
                            <a:solidFill>
                              <a:srgbClr val="1F1F1F"/>
                            </a:solidFill>
                            <a:latin typeface="Cambria Math" panose="02040503050406030204" pitchFamily="18" charset="0"/>
                            <a:ea typeface="Cambria Math" panose="02040503050406030204" pitchFamily="18" charset="0"/>
                          </a:rPr>
                        </m:ctrlPr>
                      </m:sSubPr>
                      <m:e>
                        <m:r>
                          <a:rPr lang="en-US" sz="1800" b="0" i="1" smtClean="0">
                            <a:solidFill>
                              <a:srgbClr val="1F1F1F"/>
                            </a:solidFill>
                            <a:latin typeface="Cambria Math" panose="02040503050406030204" pitchFamily="18" charset="0"/>
                            <a:ea typeface="Cambria Math" panose="02040503050406030204" pitchFamily="18" charset="0"/>
                          </a:rPr>
                          <m:t> </m:t>
                        </m:r>
                        <m:r>
                          <a:rPr lang="en-US" sz="1800" b="0" i="1" smtClean="0">
                            <a:solidFill>
                              <a:srgbClr val="1F1F1F"/>
                            </a:solidFill>
                            <a:latin typeface="Cambria Math" panose="02040503050406030204" pitchFamily="18" charset="0"/>
                            <a:ea typeface="Cambria Math" panose="02040503050406030204" pitchFamily="18" charset="0"/>
                          </a:rPr>
                          <m:t>𝜇</m:t>
                        </m:r>
                      </m:e>
                      <m:sub>
                        <m:r>
                          <a:rPr lang="en-US" sz="1800" b="0" i="1" smtClean="0">
                            <a:solidFill>
                              <a:srgbClr val="1F1F1F"/>
                            </a:solidFill>
                            <a:latin typeface="Cambria Math" panose="02040503050406030204" pitchFamily="18" charset="0"/>
                            <a:ea typeface="Cambria Math" panose="02040503050406030204" pitchFamily="18" charset="0"/>
                          </a:rPr>
                          <m:t>1</m:t>
                        </m:r>
                      </m:sub>
                    </m:sSub>
                    <m:r>
                      <a:rPr lang="en-US" sz="1800" b="0" i="1" smtClean="0">
                        <a:solidFill>
                          <a:srgbClr val="1F1F1F"/>
                        </a:solidFill>
                        <a:latin typeface="Cambria Math" panose="02040503050406030204" pitchFamily="18" charset="0"/>
                        <a:ea typeface="Cambria Math" panose="02040503050406030204" pitchFamily="18" charset="0"/>
                      </a:rPr>
                      <m:t> </m:t>
                    </m:r>
                  </m:oMath>
                </a14:m>
                <a:r>
                  <a:rPr lang="en-US" dirty="0"/>
                  <a:t>= 30</a:t>
                </a:r>
                <a:endParaRPr lang="en-US" dirty="0"/>
              </a:p>
              <a:p>
                <a:pPr algn="ctr"/>
                <a:r>
                  <a:rPr lang="el-GR" dirty="0">
                    <a:latin typeface="Cambria Math" panose="02040503050406030204" pitchFamily="18" charset="0"/>
                    <a:ea typeface="Cambria Math" panose="02040503050406030204" pitchFamily="18" charset="0"/>
                  </a:rPr>
                  <a:t>σ</a:t>
                </a:r>
                <a:r>
                  <a:rPr lang="en-US" baseline="-25000" dirty="0">
                    <a:latin typeface="Cambria Math" panose="02040503050406030204" pitchFamily="18" charset="0"/>
                    <a:ea typeface="Cambria Math" panose="02040503050406030204" pitchFamily="18" charset="0"/>
                  </a:rPr>
                  <a:t>1 </a:t>
                </a:r>
                <a:r>
                  <a:rPr lang="en-US" dirty="0"/>
                  <a:t>= 8</a:t>
                </a:r>
                <a:endParaRPr lang="en-US" dirty="0"/>
              </a:p>
              <a:p>
                <a:pPr algn="ctr"/>
                <a14:m>
                  <m:oMath xmlns:m="http://schemas.openxmlformats.org/officeDocument/2006/math">
                    <m:sSub>
                      <m:sSubPr>
                        <m:ctrlPr>
                          <a:rPr lang="en-US" sz="1800" b="0" i="1" smtClean="0">
                            <a:solidFill>
                              <a:srgbClr val="1F1F1F"/>
                            </a:solidFill>
                            <a:latin typeface="Cambria Math" panose="02040503050406030204" pitchFamily="18" charset="0"/>
                            <a:ea typeface="Cambria Math" panose="02040503050406030204" pitchFamily="18" charset="0"/>
                          </a:rPr>
                        </m:ctrlPr>
                      </m:sSubPr>
                      <m:e>
                        <m:r>
                          <a:rPr lang="en-US" sz="1800" b="0" i="1" smtClean="0">
                            <a:solidFill>
                              <a:srgbClr val="1F1F1F"/>
                            </a:solidFill>
                            <a:latin typeface="Cambria Math" panose="02040503050406030204" pitchFamily="18" charset="0"/>
                            <a:ea typeface="Cambria Math" panose="02040503050406030204" pitchFamily="18" charset="0"/>
                          </a:rPr>
                          <m:t>𝜇</m:t>
                        </m:r>
                      </m:e>
                      <m:sub>
                        <m:r>
                          <a:rPr lang="en-US" sz="1800" b="0" i="1" smtClean="0">
                            <a:solidFill>
                              <a:srgbClr val="1F1F1F"/>
                            </a:solidFill>
                            <a:latin typeface="Cambria Math" panose="02040503050406030204" pitchFamily="18" charset="0"/>
                            <a:ea typeface="Cambria Math" panose="02040503050406030204" pitchFamily="18" charset="0"/>
                          </a:rPr>
                          <m:t>2</m:t>
                        </m:r>
                      </m:sub>
                    </m:sSub>
                    <m:r>
                      <a:rPr lang="en-US" sz="1800" b="0" i="1" smtClean="0">
                        <a:solidFill>
                          <a:srgbClr val="1F1F1F"/>
                        </a:solidFill>
                        <a:latin typeface="Cambria Math" panose="02040503050406030204" pitchFamily="18" charset="0"/>
                        <a:ea typeface="Cambria Math" panose="02040503050406030204" pitchFamily="18" charset="0"/>
                      </a:rPr>
                      <m:t> </m:t>
                    </m:r>
                  </m:oMath>
                </a14:m>
                <a:r>
                  <a:rPr lang="en-US" dirty="0"/>
                  <a:t>= 165</a:t>
                </a:r>
                <a:endParaRPr lang="en-US" dirty="0"/>
              </a:p>
              <a:p>
                <a:pPr algn="ctr"/>
                <a:r>
                  <a:rPr lang="el-GR" dirty="0">
                    <a:latin typeface="Cambria Math" panose="02040503050406030204" pitchFamily="18" charset="0"/>
                    <a:ea typeface="Cambria Math" panose="02040503050406030204" pitchFamily="18" charset="0"/>
                  </a:rPr>
                  <a:t>σ</a:t>
                </a:r>
                <a:r>
                  <a:rPr lang="en-US" baseline="-25000" dirty="0">
                    <a:latin typeface="Cambria Math" panose="02040503050406030204" pitchFamily="18" charset="0"/>
                    <a:ea typeface="Cambria Math" panose="02040503050406030204" pitchFamily="18" charset="0"/>
                  </a:rPr>
                  <a:t>2 </a:t>
                </a:r>
                <a:r>
                  <a:rPr lang="en-US" dirty="0"/>
                  <a:t>= 20</a:t>
                </a:r>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163693" y="4372143"/>
                <a:ext cx="1864613" cy="1477328"/>
              </a:xfrm>
              <a:prstGeom prst="rect">
                <a:avLst/>
              </a:prstGeom>
              <a:blipFill rotWithShape="1">
                <a:blip r:embed="rId2"/>
                <a:stretch>
                  <a:fillRect l="-27" t="-11" r="7" b="33"/>
                </a:stretch>
              </a:blipFill>
            </p:spPr>
            <p:txBody>
              <a:bodyPr/>
              <a:lstStyle/>
              <a:p>
                <a:r>
                  <a:rPr lang="en-US" altLang="en-US">
                    <a:noFill/>
                  </a:rPr>
                  <a:t> </a:t>
                </a:r>
              </a:p>
            </p:txBody>
          </p:sp>
        </mc:Fallback>
      </mc:AlternateContent>
      <p:sp>
        <p:nvSpPr>
          <p:cNvPr id="10" name="Title 1"/>
          <p:cNvSpPr>
            <a:spLocks noGrp="1"/>
          </p:cNvSpPr>
          <p:nvPr>
            <p:ph type="title"/>
          </p:nvPr>
        </p:nvSpPr>
        <p:spPr>
          <a:xfrm>
            <a:off x="838200" y="365125"/>
            <a:ext cx="10515600" cy="504451"/>
          </a:xfrm>
        </p:spPr>
        <p:txBody>
          <a:bodyPr>
            <a:noAutofit/>
          </a:bodyPr>
          <a:lstStyle/>
          <a:p>
            <a:r>
              <a:rPr lang="en-US" sz="3200" b="1" dirty="0"/>
              <a:t>Histogram Matching with Double Gaussian Distribution</a:t>
            </a:r>
            <a:endParaRPr lang="en-US" sz="3200" dirty="0"/>
          </a:p>
        </p:txBody>
      </p:sp>
      <p:sp>
        <p:nvSpPr>
          <p:cNvPr id="2" name="Slide Number Placeholder 1"/>
          <p:cNvSpPr>
            <a:spLocks noGrp="1"/>
          </p:cNvSpPr>
          <p:nvPr>
            <p:ph type="sldNum" sz="quarter" idx="12"/>
          </p:nvPr>
        </p:nvSpPr>
        <p:spPr/>
        <p:txBody>
          <a:bodyPr/>
          <a:lstStyle/>
          <a:p>
            <a:fld id="{F1BBE439-A689-4E67-A7FC-21353A5E3273}" type="slidenum">
              <a:rPr lang="en-US" smtClean="0"/>
            </a:fld>
            <a:endParaRPr lang="en-US" dirty="0"/>
          </a:p>
        </p:txBody>
      </p:sp>
      <p:pic>
        <p:nvPicPr>
          <p:cNvPr id="4" name="Picture 3"/>
          <p:cNvPicPr>
            <a:picLocks noChangeAspect="1"/>
          </p:cNvPicPr>
          <p:nvPr/>
        </p:nvPicPr>
        <p:blipFill rotWithShape="1">
          <a:blip r:embed="rId3"/>
          <a:srcRect t="7533" b="1"/>
          <a:stretch>
            <a:fillRect/>
          </a:stretch>
        </p:blipFill>
        <p:spPr>
          <a:xfrm>
            <a:off x="715573" y="1469889"/>
            <a:ext cx="3357282" cy="2145892"/>
          </a:xfrm>
          <a:prstGeom prst="rect">
            <a:avLst/>
          </a:prstGeom>
        </p:spPr>
      </p:pic>
      <p:pic>
        <p:nvPicPr>
          <p:cNvPr id="8" name="Picture 7"/>
          <p:cNvPicPr>
            <a:picLocks noChangeAspect="1"/>
          </p:cNvPicPr>
          <p:nvPr/>
        </p:nvPicPr>
        <p:blipFill>
          <a:blip r:embed="rId4"/>
          <a:stretch>
            <a:fillRect/>
          </a:stretch>
        </p:blipFill>
        <p:spPr>
          <a:xfrm>
            <a:off x="682175" y="3762710"/>
            <a:ext cx="3225470" cy="2507432"/>
          </a:xfrm>
          <a:prstGeom prst="rect">
            <a:avLst/>
          </a:prstGeom>
        </p:spPr>
      </p:pic>
      <p:pic>
        <p:nvPicPr>
          <p:cNvPr id="11" name="Picture 10"/>
          <p:cNvPicPr>
            <a:picLocks noChangeAspect="1"/>
          </p:cNvPicPr>
          <p:nvPr/>
        </p:nvPicPr>
        <p:blipFill>
          <a:blip r:embed="rId5"/>
          <a:stretch>
            <a:fillRect/>
          </a:stretch>
        </p:blipFill>
        <p:spPr>
          <a:xfrm>
            <a:off x="8104093" y="3817213"/>
            <a:ext cx="3396964" cy="2453049"/>
          </a:xfrm>
          <a:prstGeom prst="rect">
            <a:avLst/>
          </a:prstGeom>
        </p:spPr>
      </p:pic>
      <p:pic>
        <p:nvPicPr>
          <p:cNvPr id="13" name="Picture 12"/>
          <p:cNvPicPr>
            <a:picLocks noChangeAspect="1"/>
          </p:cNvPicPr>
          <p:nvPr/>
        </p:nvPicPr>
        <p:blipFill rotWithShape="1">
          <a:blip r:embed="rId6"/>
          <a:srcRect t="11540"/>
          <a:stretch>
            <a:fillRect/>
          </a:stretch>
        </p:blipFill>
        <p:spPr>
          <a:xfrm>
            <a:off x="8104093" y="1416424"/>
            <a:ext cx="3313553" cy="2235990"/>
          </a:xfrm>
          <a:prstGeom prst="rect">
            <a:avLst/>
          </a:prstGeom>
        </p:spPr>
      </p:pic>
      <p:sp>
        <p:nvSpPr>
          <p:cNvPr id="14" name="TextBox 13"/>
          <p:cNvSpPr txBox="1"/>
          <p:nvPr/>
        </p:nvSpPr>
        <p:spPr>
          <a:xfrm>
            <a:off x="1543072" y="3553416"/>
            <a:ext cx="1708289" cy="307777"/>
          </a:xfrm>
          <a:prstGeom prst="rect">
            <a:avLst/>
          </a:prstGeom>
          <a:noFill/>
        </p:spPr>
        <p:txBody>
          <a:bodyPr wrap="square" rtlCol="0">
            <a:spAutoFit/>
          </a:bodyPr>
          <a:lstStyle/>
          <a:p>
            <a:pPr algn="ctr"/>
            <a:r>
              <a:rPr lang="en-US" sz="1400" dirty="0"/>
              <a:t>Input Image</a:t>
            </a:r>
            <a:endParaRPr lang="en-US" sz="1400" dirty="0"/>
          </a:p>
        </p:txBody>
      </p:sp>
      <p:sp>
        <p:nvSpPr>
          <p:cNvPr id="15" name="TextBox 14"/>
          <p:cNvSpPr txBox="1"/>
          <p:nvPr/>
        </p:nvSpPr>
        <p:spPr>
          <a:xfrm>
            <a:off x="989287" y="6202461"/>
            <a:ext cx="2986864" cy="307777"/>
          </a:xfrm>
          <a:prstGeom prst="rect">
            <a:avLst/>
          </a:prstGeom>
          <a:noFill/>
        </p:spPr>
        <p:txBody>
          <a:bodyPr wrap="square" rtlCol="0">
            <a:spAutoFit/>
          </a:bodyPr>
          <a:lstStyle/>
          <a:p>
            <a:pPr algn="ctr"/>
            <a:r>
              <a:rPr lang="en-US" sz="1400" dirty="0"/>
              <a:t>Histogram of the Input Image</a:t>
            </a:r>
            <a:endParaRPr lang="en-US" sz="1400" dirty="0"/>
          </a:p>
        </p:txBody>
      </p:sp>
      <p:sp>
        <p:nvSpPr>
          <p:cNvPr id="16" name="TextBox 15"/>
          <p:cNvSpPr txBox="1"/>
          <p:nvPr/>
        </p:nvSpPr>
        <p:spPr>
          <a:xfrm>
            <a:off x="9175059" y="3569919"/>
            <a:ext cx="1708289" cy="307777"/>
          </a:xfrm>
          <a:prstGeom prst="rect">
            <a:avLst/>
          </a:prstGeom>
          <a:noFill/>
        </p:spPr>
        <p:txBody>
          <a:bodyPr wrap="square" rtlCol="0">
            <a:spAutoFit/>
          </a:bodyPr>
          <a:lstStyle/>
          <a:p>
            <a:pPr algn="ctr"/>
            <a:r>
              <a:rPr lang="en-US" sz="1400" dirty="0"/>
              <a:t>Output Image</a:t>
            </a:r>
            <a:endParaRPr lang="en-US" sz="1400" dirty="0"/>
          </a:p>
        </p:txBody>
      </p:sp>
      <p:sp>
        <p:nvSpPr>
          <p:cNvPr id="17" name="TextBox 16"/>
          <p:cNvSpPr txBox="1"/>
          <p:nvPr/>
        </p:nvSpPr>
        <p:spPr>
          <a:xfrm>
            <a:off x="8366936" y="6159418"/>
            <a:ext cx="2986864" cy="307777"/>
          </a:xfrm>
          <a:prstGeom prst="rect">
            <a:avLst/>
          </a:prstGeom>
          <a:noFill/>
        </p:spPr>
        <p:txBody>
          <a:bodyPr wrap="square" rtlCol="0">
            <a:spAutoFit/>
          </a:bodyPr>
          <a:lstStyle/>
          <a:p>
            <a:pPr algn="ctr"/>
            <a:r>
              <a:rPr lang="en-US" sz="1400" dirty="0"/>
              <a:t>Histogram of the Output Image</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Resources</a:t>
            </a:r>
            <a:endParaRPr lang="en-US" dirty="0"/>
          </a:p>
        </p:txBody>
      </p:sp>
      <p:sp>
        <p:nvSpPr>
          <p:cNvPr id="3" name="Content Placeholder 2"/>
          <p:cNvSpPr>
            <a:spLocks noGrp="1"/>
          </p:cNvSpPr>
          <p:nvPr>
            <p:ph idx="1"/>
          </p:nvPr>
        </p:nvSpPr>
        <p:spPr>
          <a:xfrm>
            <a:off x="838200" y="2581836"/>
            <a:ext cx="10515600" cy="986117"/>
          </a:xfrm>
        </p:spPr>
        <p:txBody>
          <a:bodyPr>
            <a:normAutofit/>
          </a:bodyPr>
          <a:lstStyle/>
          <a:p>
            <a:pPr marL="0" indent="0">
              <a:buNone/>
            </a:pPr>
            <a:r>
              <a:rPr lang="en-US" sz="4400" dirty="0"/>
              <a:t>https://limewire.com/d/W9KJb#ygOHciXPlX</a:t>
            </a:r>
            <a:endParaRPr lang="en-US" sz="4400" dirty="0"/>
          </a:p>
        </p:txBody>
      </p:sp>
      <p:sp>
        <p:nvSpPr>
          <p:cNvPr id="4" name="Slide Number Placeholder 3"/>
          <p:cNvSpPr>
            <a:spLocks noGrp="1"/>
          </p:cNvSpPr>
          <p:nvPr>
            <p:ph type="sldNum" sz="quarter" idx="12"/>
          </p:nvPr>
        </p:nvSpPr>
        <p:spPr/>
        <p:txBody>
          <a:bodyPr/>
          <a:lstStyle/>
          <a:p>
            <a:fld id="{F1BBE439-A689-4E67-A7FC-21353A5E3273}" type="slidenum">
              <a:rPr lang="en-US" smtClean="0"/>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Histogram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272989"/>
                <a:ext cx="10515600" cy="4975692"/>
              </a:xfrm>
            </p:spPr>
            <p:txBody>
              <a:bodyPr/>
              <a:lstStyle/>
              <a:p>
                <a:pPr marL="0" indent="0" algn="just">
                  <a:buNone/>
                </a:pPr>
                <a:r>
                  <a:rPr lang="en-US" dirty="0"/>
                  <a:t>The histogram of an image consists of the x-axis representing the intensity levels </a:t>
                </a:r>
                <a:r>
                  <a:rPr lang="en-US" dirty="0" err="1"/>
                  <a:t>r</a:t>
                </a:r>
                <a:r>
                  <a:rPr lang="en-US" baseline="-25000" dirty="0" err="1"/>
                  <a:t>k</a:t>
                </a:r>
                <a:r>
                  <a:rPr lang="en-US" dirty="0"/>
                  <a:t> and the y-axis denoting the h(</a:t>
                </a:r>
                <a:r>
                  <a:rPr lang="en-US" dirty="0" err="1"/>
                  <a:t>r</a:t>
                </a:r>
                <a:r>
                  <a:rPr lang="en-US" baseline="-25000" dirty="0" err="1"/>
                  <a:t>k</a:t>
                </a:r>
                <a:r>
                  <a:rPr lang="en-US" dirty="0"/>
                  <a:t>) or the p(</a:t>
                </a:r>
                <a:r>
                  <a:rPr lang="en-US" dirty="0" err="1"/>
                  <a:t>r</a:t>
                </a:r>
                <a:r>
                  <a:rPr lang="en-US" baseline="-25000" dirty="0" err="1"/>
                  <a:t>k</a:t>
                </a:r>
                <a:r>
                  <a:rPr lang="en-US" dirty="0"/>
                  <a:t>) functions. </a:t>
                </a:r>
                <a:endParaRPr lang="en-US" dirty="0"/>
              </a:p>
              <a:p>
                <a:pPr marL="0" indent="0" algn="ctr">
                  <a:buNone/>
                </a:pPr>
                <a:r>
                  <a:rPr lang="en-US" sz="2800" b="1" dirty="0">
                    <a:solidFill>
                      <a:srgbClr val="000000"/>
                    </a:solidFill>
                  </a:rPr>
                  <a:t>   </a:t>
                </a:r>
                <a14:m>
                  <m:oMath xmlns:m="http://schemas.openxmlformats.org/officeDocument/2006/math">
                    <m:r>
                      <a:rPr lang="en-US" sz="2800" b="1" i="0" smtClean="0">
                        <a:solidFill>
                          <a:srgbClr val="000000"/>
                        </a:solidFill>
                        <a:latin typeface="Cambria Math" panose="02040503050406030204" pitchFamily="18" charset="0"/>
                      </a:rPr>
                      <m:t>𝐡</m:t>
                    </m:r>
                    <m:r>
                      <a:rPr lang="en-US" sz="2800" b="1" i="0" smtClean="0">
                        <a:solidFill>
                          <a:srgbClr val="000000"/>
                        </a:solidFill>
                        <a:latin typeface="Cambria Math" panose="02040503050406030204" pitchFamily="18" charset="0"/>
                      </a:rPr>
                      <m:t>(</m:t>
                    </m:r>
                    <m:sSub>
                      <m:sSubPr>
                        <m:ctrlPr>
                          <a:rPr lang="en-US" sz="2800" b="1" i="1">
                            <a:solidFill>
                              <a:srgbClr val="000000"/>
                            </a:solidFill>
                            <a:latin typeface="Cambria Math" panose="02040503050406030204" pitchFamily="18" charset="0"/>
                          </a:rPr>
                        </m:ctrlPr>
                      </m:sSubPr>
                      <m:e>
                        <m:r>
                          <a:rPr lang="en-US" sz="2800" b="1" i="0">
                            <a:solidFill>
                              <a:srgbClr val="000000"/>
                            </a:solidFill>
                            <a:latin typeface="Cambria Math" panose="02040503050406030204" pitchFamily="18" charset="0"/>
                          </a:rPr>
                          <m:t>𝐫</m:t>
                        </m:r>
                      </m:e>
                      <m:sub>
                        <m:r>
                          <a:rPr lang="en-US" sz="2800" b="1" i="0">
                            <a:solidFill>
                              <a:srgbClr val="000000"/>
                            </a:solidFill>
                            <a:latin typeface="Cambria Math" panose="02040503050406030204" pitchFamily="18" charset="0"/>
                          </a:rPr>
                          <m:t>𝐤</m:t>
                        </m:r>
                      </m:sub>
                    </m:sSub>
                    <m:r>
                      <a:rPr lang="en-US" sz="2800" b="1" i="0">
                        <a:solidFill>
                          <a:srgbClr val="000000"/>
                        </a:solidFill>
                        <a:latin typeface="Cambria Math" panose="02040503050406030204" pitchFamily="18" charset="0"/>
                      </a:rPr>
                      <m:t>)=</m:t>
                    </m:r>
                    <m:sSub>
                      <m:sSubPr>
                        <m:ctrlPr>
                          <a:rPr lang="en-US" sz="2800" b="1" i="1">
                            <a:solidFill>
                              <a:srgbClr val="000000"/>
                            </a:solidFill>
                            <a:latin typeface="Cambria Math" panose="02040503050406030204" pitchFamily="18" charset="0"/>
                          </a:rPr>
                        </m:ctrlPr>
                      </m:sSubPr>
                      <m:e>
                        <m:r>
                          <a:rPr lang="en-US" sz="2800" b="1" i="0">
                            <a:solidFill>
                              <a:srgbClr val="000000"/>
                            </a:solidFill>
                            <a:latin typeface="Cambria Math" panose="02040503050406030204" pitchFamily="18" charset="0"/>
                          </a:rPr>
                          <m:t>𝐧</m:t>
                        </m:r>
                      </m:e>
                      <m:sub>
                        <m:r>
                          <a:rPr lang="en-US" sz="2800" b="1" i="0">
                            <a:solidFill>
                              <a:srgbClr val="000000"/>
                            </a:solidFill>
                            <a:latin typeface="Cambria Math" panose="02040503050406030204" pitchFamily="18" charset="0"/>
                          </a:rPr>
                          <m:t>𝐤</m:t>
                        </m:r>
                      </m:sub>
                    </m:sSub>
                  </m:oMath>
                </a14:m>
                <a:endParaRPr lang="en-US" dirty="0"/>
              </a:p>
              <a:p>
                <a:endParaRPr lang="en-US" b="1"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838200" y="1272989"/>
                <a:ext cx="10515600" cy="4975692"/>
              </a:xfrm>
              <a:blipFill rotWithShape="1">
                <a:blip r:embed="rId1"/>
                <a:stretch>
                  <a:fillRect t="-9" b="6"/>
                </a:stretch>
              </a:blipFill>
            </p:spPr>
            <p:txBody>
              <a:bodyPr/>
              <a:lstStyle/>
              <a:p>
                <a:r>
                  <a:rPr lang="en-US" altLang="en-US">
                    <a:noFill/>
                  </a:rPr>
                  <a:t> </a:t>
                </a:r>
              </a:p>
            </p:txBody>
          </p:sp>
        </mc:Fallback>
      </mc:AlternateContent>
      <p:pic>
        <p:nvPicPr>
          <p:cNvPr id="5" name="Picture 4"/>
          <p:cNvPicPr>
            <a:picLocks noChangeAspect="1"/>
          </p:cNvPicPr>
          <p:nvPr/>
        </p:nvPicPr>
        <p:blipFill>
          <a:blip r:embed="rId2"/>
          <a:stretch>
            <a:fillRect/>
          </a:stretch>
        </p:blipFill>
        <p:spPr>
          <a:xfrm>
            <a:off x="4130679" y="3068812"/>
            <a:ext cx="4576099" cy="2692893"/>
          </a:xfrm>
          <a:prstGeom prst="rect">
            <a:avLst/>
          </a:prstGeom>
        </p:spPr>
      </p:pic>
      <p:sp>
        <p:nvSpPr>
          <p:cNvPr id="6" name="Slide Number Placeholder 5"/>
          <p:cNvSpPr>
            <a:spLocks noGrp="1"/>
          </p:cNvSpPr>
          <p:nvPr>
            <p:ph type="sldNum" sz="quarter" idx="12"/>
          </p:nvPr>
        </p:nvSpPr>
        <p:spPr/>
        <p:txBody>
          <a:bodyPr/>
          <a:lstStyle/>
          <a:p>
            <a:fld id="{F1BBE439-A689-4E67-A7FC-21353A5E3273}" type="slidenum">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Histogram Equalization</a:t>
            </a:r>
            <a:endParaRPr lang="en-US" dirty="0"/>
          </a:p>
        </p:txBody>
      </p:sp>
      <p:sp>
        <p:nvSpPr>
          <p:cNvPr id="3" name="Content Placeholder 2"/>
          <p:cNvSpPr>
            <a:spLocks noGrp="1"/>
          </p:cNvSpPr>
          <p:nvPr>
            <p:ph idx="1"/>
          </p:nvPr>
        </p:nvSpPr>
        <p:spPr>
          <a:xfrm>
            <a:off x="803513" y="1190422"/>
            <a:ext cx="10515600" cy="532339"/>
          </a:xfrm>
        </p:spPr>
        <p:txBody>
          <a:bodyPr/>
          <a:lstStyle/>
          <a:p>
            <a:pPr marL="0" indent="0">
              <a:buNone/>
            </a:pPr>
            <a:r>
              <a:rPr lang="en-US" sz="2400" dirty="0"/>
              <a:t>Histogram equalization is used to enhance contrast. </a:t>
            </a:r>
            <a:endParaRPr lang="en-US" sz="2400" dirty="0"/>
          </a:p>
          <a:p>
            <a:endParaRPr lang="en-US" dirty="0"/>
          </a:p>
        </p:txBody>
      </p:sp>
      <p:pic>
        <p:nvPicPr>
          <p:cNvPr id="5" name="Picture 4"/>
          <p:cNvPicPr>
            <a:picLocks noChangeAspect="1"/>
          </p:cNvPicPr>
          <p:nvPr/>
        </p:nvPicPr>
        <p:blipFill>
          <a:blip r:embed="rId1"/>
          <a:stretch>
            <a:fillRect/>
          </a:stretch>
        </p:blipFill>
        <p:spPr>
          <a:xfrm>
            <a:off x="3359157" y="4164493"/>
            <a:ext cx="2975813" cy="1831072"/>
          </a:xfrm>
          <a:prstGeom prst="rect">
            <a:avLst/>
          </a:prstGeom>
        </p:spPr>
      </p:pic>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23" y="4203987"/>
            <a:ext cx="2870583" cy="18786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35269" y="6033014"/>
            <a:ext cx="1751091" cy="307777"/>
          </a:xfrm>
          <a:prstGeom prst="rect">
            <a:avLst/>
          </a:prstGeom>
          <a:noFill/>
        </p:spPr>
        <p:txBody>
          <a:bodyPr wrap="square" rtlCol="0">
            <a:spAutoFit/>
          </a:bodyPr>
          <a:lstStyle/>
          <a:p>
            <a:pPr algn="ctr"/>
            <a:r>
              <a:rPr lang="en-US" sz="1400" dirty="0"/>
              <a:t>Equalized Image</a:t>
            </a:r>
            <a:endParaRPr lang="en-US" sz="1400" dirty="0"/>
          </a:p>
        </p:txBody>
      </p:sp>
      <p:sp>
        <p:nvSpPr>
          <p:cNvPr id="8" name="TextBox 7"/>
          <p:cNvSpPr txBox="1"/>
          <p:nvPr/>
        </p:nvSpPr>
        <p:spPr>
          <a:xfrm>
            <a:off x="3137750" y="5995890"/>
            <a:ext cx="3572331" cy="307777"/>
          </a:xfrm>
          <a:prstGeom prst="rect">
            <a:avLst/>
          </a:prstGeom>
          <a:noFill/>
        </p:spPr>
        <p:txBody>
          <a:bodyPr wrap="square" rtlCol="0">
            <a:spAutoFit/>
          </a:bodyPr>
          <a:lstStyle/>
          <a:p>
            <a:pPr algn="ctr"/>
            <a:r>
              <a:rPr lang="en-US" sz="1400" dirty="0"/>
              <a:t>Histogram of the Equalized Image</a:t>
            </a:r>
            <a:endParaRPr lang="en-US" sz="1400" dirty="0"/>
          </a:p>
        </p:txBody>
      </p:sp>
      <p:pic>
        <p:nvPicPr>
          <p:cNvPr id="9" name="Picture 8"/>
          <p:cNvPicPr>
            <a:picLocks noChangeAspect="1"/>
          </p:cNvPicPr>
          <p:nvPr/>
        </p:nvPicPr>
        <p:blipFill>
          <a:blip r:embed="rId3"/>
          <a:stretch>
            <a:fillRect/>
          </a:stretch>
        </p:blipFill>
        <p:spPr>
          <a:xfrm>
            <a:off x="3468896" y="1821015"/>
            <a:ext cx="2705154" cy="1679470"/>
          </a:xfrm>
          <a:prstGeom prst="rect">
            <a:avLst/>
          </a:prstGeom>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575" y="1821015"/>
            <a:ext cx="2633106" cy="17232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35269" y="3568552"/>
            <a:ext cx="1708289" cy="307777"/>
          </a:xfrm>
          <a:prstGeom prst="rect">
            <a:avLst/>
          </a:prstGeom>
          <a:noFill/>
        </p:spPr>
        <p:txBody>
          <a:bodyPr wrap="square" rtlCol="0">
            <a:spAutoFit/>
          </a:bodyPr>
          <a:lstStyle/>
          <a:p>
            <a:pPr algn="ctr"/>
            <a:r>
              <a:rPr lang="en-US" sz="1400" dirty="0"/>
              <a:t>Input Image</a:t>
            </a:r>
            <a:endParaRPr lang="en-US" sz="1400" dirty="0"/>
          </a:p>
        </p:txBody>
      </p:sp>
      <p:sp>
        <p:nvSpPr>
          <p:cNvPr id="12" name="TextBox 11"/>
          <p:cNvSpPr txBox="1"/>
          <p:nvPr/>
        </p:nvSpPr>
        <p:spPr>
          <a:xfrm>
            <a:off x="3468896" y="3554964"/>
            <a:ext cx="2986864" cy="307777"/>
          </a:xfrm>
          <a:prstGeom prst="rect">
            <a:avLst/>
          </a:prstGeom>
          <a:noFill/>
        </p:spPr>
        <p:txBody>
          <a:bodyPr wrap="square" rtlCol="0">
            <a:spAutoFit/>
          </a:bodyPr>
          <a:lstStyle/>
          <a:p>
            <a:pPr algn="ctr"/>
            <a:r>
              <a:rPr lang="en-US" sz="1400" dirty="0"/>
              <a:t>Histogram of the Input Image</a:t>
            </a:r>
            <a:endParaRPr lang="en-US" sz="1400" dirty="0"/>
          </a:p>
        </p:txBody>
      </p:sp>
      <p:sp>
        <p:nvSpPr>
          <p:cNvPr id="13" name="Slide Number Placeholder 12"/>
          <p:cNvSpPr>
            <a:spLocks noGrp="1"/>
          </p:cNvSpPr>
          <p:nvPr>
            <p:ph type="sldNum" sz="quarter" idx="12"/>
          </p:nvPr>
        </p:nvSpPr>
        <p:spPr/>
        <p:txBody>
          <a:bodyPr/>
          <a:lstStyle/>
          <a:p>
            <a:fld id="{F1BBE439-A689-4E67-A7FC-21353A5E3273}" type="slidenum">
              <a:rPr lang="en-US" smtClean="0"/>
            </a:fld>
            <a:endParaRPr lang="en-US" dirty="0"/>
          </a:p>
        </p:txBody>
      </p:sp>
      <p:pic>
        <p:nvPicPr>
          <p:cNvPr id="15" name="Picture 14"/>
          <p:cNvPicPr>
            <a:picLocks noChangeAspect="1"/>
          </p:cNvPicPr>
          <p:nvPr/>
        </p:nvPicPr>
        <p:blipFill>
          <a:blip r:embed="rId5"/>
          <a:stretch>
            <a:fillRect/>
          </a:stretch>
        </p:blipFill>
        <p:spPr>
          <a:xfrm>
            <a:off x="6343787" y="4112555"/>
            <a:ext cx="2742669" cy="2001374"/>
          </a:xfrm>
          <a:prstGeom prst="rect">
            <a:avLst/>
          </a:prstGeom>
        </p:spPr>
      </p:pic>
      <p:pic>
        <p:nvPicPr>
          <p:cNvPr id="17" name="Picture 16"/>
          <p:cNvPicPr>
            <a:picLocks noChangeAspect="1"/>
          </p:cNvPicPr>
          <p:nvPr/>
        </p:nvPicPr>
        <p:blipFill>
          <a:blip r:embed="rId6"/>
          <a:stretch>
            <a:fillRect/>
          </a:stretch>
        </p:blipFill>
        <p:spPr>
          <a:xfrm>
            <a:off x="9231037" y="4112555"/>
            <a:ext cx="2807979" cy="2026714"/>
          </a:xfrm>
          <a:prstGeom prst="rect">
            <a:avLst/>
          </a:prstGeom>
        </p:spPr>
      </p:pic>
      <p:pic>
        <p:nvPicPr>
          <p:cNvPr id="19" name="Picture 18"/>
          <p:cNvPicPr>
            <a:picLocks noChangeAspect="1"/>
          </p:cNvPicPr>
          <p:nvPr/>
        </p:nvPicPr>
        <p:blipFill>
          <a:blip r:embed="rId7"/>
          <a:stretch>
            <a:fillRect/>
          </a:stretch>
        </p:blipFill>
        <p:spPr>
          <a:xfrm>
            <a:off x="9086456" y="1625257"/>
            <a:ext cx="2965942" cy="2130956"/>
          </a:xfrm>
          <a:prstGeom prst="rect">
            <a:avLst/>
          </a:prstGeom>
        </p:spPr>
      </p:pic>
      <p:pic>
        <p:nvPicPr>
          <p:cNvPr id="21" name="Picture 20"/>
          <p:cNvPicPr>
            <a:picLocks noChangeAspect="1"/>
          </p:cNvPicPr>
          <p:nvPr/>
        </p:nvPicPr>
        <p:blipFill>
          <a:blip r:embed="rId8"/>
          <a:stretch>
            <a:fillRect/>
          </a:stretch>
        </p:blipFill>
        <p:spPr>
          <a:xfrm>
            <a:off x="6177725" y="1806301"/>
            <a:ext cx="2842211" cy="1762252"/>
          </a:xfrm>
          <a:prstGeom prst="rect">
            <a:avLst/>
          </a:prstGeom>
        </p:spPr>
      </p:pic>
      <p:sp>
        <p:nvSpPr>
          <p:cNvPr id="22" name="TextBox 21"/>
          <p:cNvSpPr txBox="1"/>
          <p:nvPr/>
        </p:nvSpPr>
        <p:spPr>
          <a:xfrm>
            <a:off x="6146180" y="3608698"/>
            <a:ext cx="2986864" cy="307777"/>
          </a:xfrm>
          <a:prstGeom prst="rect">
            <a:avLst/>
          </a:prstGeom>
          <a:noFill/>
        </p:spPr>
        <p:txBody>
          <a:bodyPr wrap="square" rtlCol="0">
            <a:spAutoFit/>
          </a:bodyPr>
          <a:lstStyle/>
          <a:p>
            <a:pPr algn="ctr"/>
            <a:r>
              <a:rPr lang="en-US" sz="1400" dirty="0"/>
              <a:t>PDF of the Input Image</a:t>
            </a:r>
            <a:endParaRPr lang="en-US" sz="1400" dirty="0"/>
          </a:p>
        </p:txBody>
      </p:sp>
      <p:sp>
        <p:nvSpPr>
          <p:cNvPr id="23" name="TextBox 22"/>
          <p:cNvSpPr txBox="1"/>
          <p:nvPr/>
        </p:nvSpPr>
        <p:spPr>
          <a:xfrm>
            <a:off x="9120494" y="3656058"/>
            <a:ext cx="2986864" cy="307777"/>
          </a:xfrm>
          <a:prstGeom prst="rect">
            <a:avLst/>
          </a:prstGeom>
          <a:noFill/>
        </p:spPr>
        <p:txBody>
          <a:bodyPr wrap="square" rtlCol="0">
            <a:spAutoFit/>
          </a:bodyPr>
          <a:lstStyle/>
          <a:p>
            <a:pPr algn="ctr"/>
            <a:r>
              <a:rPr lang="en-US" sz="1400" dirty="0"/>
              <a:t>CDF of the Input Image</a:t>
            </a:r>
            <a:endParaRPr lang="en-US" sz="1400" dirty="0"/>
          </a:p>
        </p:txBody>
      </p:sp>
      <p:sp>
        <p:nvSpPr>
          <p:cNvPr id="24" name="TextBox 23"/>
          <p:cNvSpPr txBox="1"/>
          <p:nvPr/>
        </p:nvSpPr>
        <p:spPr>
          <a:xfrm>
            <a:off x="6061313" y="6068581"/>
            <a:ext cx="3572331" cy="307777"/>
          </a:xfrm>
          <a:prstGeom prst="rect">
            <a:avLst/>
          </a:prstGeom>
          <a:noFill/>
        </p:spPr>
        <p:txBody>
          <a:bodyPr wrap="square" rtlCol="0">
            <a:spAutoFit/>
          </a:bodyPr>
          <a:lstStyle/>
          <a:p>
            <a:pPr algn="ctr"/>
            <a:r>
              <a:rPr lang="en-US" sz="1400" dirty="0"/>
              <a:t>PDF of the Equalized Image</a:t>
            </a:r>
            <a:endParaRPr lang="en-US" sz="1400" dirty="0"/>
          </a:p>
        </p:txBody>
      </p:sp>
      <p:sp>
        <p:nvSpPr>
          <p:cNvPr id="25" name="TextBox 24"/>
          <p:cNvSpPr txBox="1"/>
          <p:nvPr/>
        </p:nvSpPr>
        <p:spPr>
          <a:xfrm>
            <a:off x="8964895" y="6112768"/>
            <a:ext cx="3572331" cy="307777"/>
          </a:xfrm>
          <a:prstGeom prst="rect">
            <a:avLst/>
          </a:prstGeom>
          <a:noFill/>
        </p:spPr>
        <p:txBody>
          <a:bodyPr wrap="square" rtlCol="0">
            <a:spAutoFit/>
          </a:bodyPr>
          <a:lstStyle/>
          <a:p>
            <a:pPr algn="ctr"/>
            <a:r>
              <a:rPr lang="en-US" sz="1400" dirty="0"/>
              <a:t>CDF of the Equalized Image</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PDF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lgn="just">
                  <a:buNone/>
                </a:pPr>
                <a:r>
                  <a:rPr lang="en-US" sz="2400" b="1" dirty="0"/>
                  <a:t>PDF </a:t>
                </a:r>
                <a:r>
                  <a:rPr lang="en-US" sz="2400" dirty="0"/>
                  <a:t>stands for probability density function. It's a function where you can think of the x values as the range of possible occurring values and y values as their probability of occurrence.</a:t>
                </a:r>
                <a:endParaRPr lang="en-US" sz="2400" dirty="0"/>
              </a:p>
              <a:p>
                <a:pPr marL="0" indent="0" algn="ctr">
                  <a:buNone/>
                </a:pPr>
                <a:r>
                  <a:rPr lang="en-US" sz="2400" b="1" dirty="0">
                    <a:solidFill>
                      <a:srgbClr val="000000"/>
                    </a:solidFill>
                  </a:rPr>
                  <a:t> </a:t>
                </a:r>
                <a14:m>
                  <m:oMath xmlns:m="http://schemas.openxmlformats.org/officeDocument/2006/math">
                    <m:r>
                      <a:rPr lang="en-US" sz="2400" b="1" i="1" smtClean="0">
                        <a:solidFill>
                          <a:srgbClr val="000000"/>
                        </a:solidFill>
                        <a:latin typeface="Cambria Math" panose="02040503050406030204" pitchFamily="18" charset="0"/>
                      </a:rPr>
                      <m:t>𝒑</m:t>
                    </m:r>
                    <m:d>
                      <m:dPr>
                        <m:ctrlPr>
                          <a:rPr lang="en-US" sz="2400" b="1" i="1">
                            <a:solidFill>
                              <a:srgbClr val="000000"/>
                            </a:solidFill>
                            <a:latin typeface="Cambria Math" panose="02040503050406030204" pitchFamily="18" charset="0"/>
                          </a:rPr>
                        </m:ctrlPr>
                      </m:dPr>
                      <m:e>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𝒓</m:t>
                            </m:r>
                          </m:e>
                          <m:sub>
                            <m:r>
                              <a:rPr lang="en-US" sz="2400" b="1" i="1">
                                <a:solidFill>
                                  <a:srgbClr val="000000"/>
                                </a:solidFill>
                                <a:latin typeface="Cambria Math" panose="02040503050406030204" pitchFamily="18" charset="0"/>
                              </a:rPr>
                              <m:t>𝒌</m:t>
                            </m:r>
                          </m:sub>
                        </m:sSub>
                      </m:e>
                    </m:d>
                    <m:r>
                      <a:rPr lang="en-US" sz="2400" b="1" i="1">
                        <a:solidFill>
                          <a:srgbClr val="000000"/>
                        </a:solidFill>
                        <a:latin typeface="Cambria Math" panose="02040503050406030204" pitchFamily="18" charset="0"/>
                      </a:rPr>
                      <m:t>=</m:t>
                    </m:r>
                    <m:f>
                      <m:fPr>
                        <m:ctrlPr>
                          <a:rPr lang="en-US" sz="2400" b="1" i="1">
                            <a:solidFill>
                              <a:srgbClr val="000000"/>
                            </a:solidFill>
                            <a:latin typeface="Cambria Math" panose="02040503050406030204" pitchFamily="18" charset="0"/>
                          </a:rPr>
                        </m:ctrlPr>
                      </m:fPr>
                      <m:num>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𝒌</m:t>
                            </m:r>
                          </m:sub>
                        </m:sSub>
                      </m:num>
                      <m:den>
                        <m:r>
                          <a:rPr lang="en-US" sz="2400" b="1" i="1">
                            <a:solidFill>
                              <a:srgbClr val="000000"/>
                            </a:solidFill>
                            <a:latin typeface="Cambria Math" panose="02040503050406030204" pitchFamily="18" charset="0"/>
                          </a:rPr>
                          <m:t>𝑴𝑵</m:t>
                        </m:r>
                      </m:den>
                    </m:f>
                  </m:oMath>
                </a14:m>
                <a:r>
                  <a:rPr lang="en-US" sz="2400" b="1" i="1" dirty="0">
                    <a:solidFill>
                      <a:srgbClr val="000000"/>
                    </a:solidFill>
                    <a:latin typeface="Cambria Math" panose="02040503050406030204" pitchFamily="18" charset="0"/>
                  </a:rPr>
                  <a:t>   </a:t>
                </a:r>
                <a14:m>
                  <m:oMath xmlns:m="http://schemas.openxmlformats.org/officeDocument/2006/math">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0</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2</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𝐿</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oMath>
                </a14:m>
                <a:br>
                  <a:rPr lang="en-US" sz="2400" b="1" i="1" dirty="0">
                    <a:solidFill>
                      <a:srgbClr val="000000"/>
                    </a:solidFill>
                    <a:latin typeface="Cambria Math" panose="02040503050406030204" pitchFamily="18" charset="0"/>
                  </a:rPr>
                </a:br>
                <a:endParaRPr lang="en-US" sz="2400" b="1" i="1" dirty="0">
                  <a:solidFill>
                    <a:srgbClr val="000000"/>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𝒌</m:t>
                          </m:r>
                        </m:sub>
                      </m:sSub>
                      <m:r>
                        <m:rPr>
                          <m:nor/>
                        </m:rPr>
                        <a:rPr lang="en-US" sz="2400" b="1">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the</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number</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of</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pixels</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in</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the</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image</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of</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size</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M</m:t>
                      </m:r>
                      <m:r>
                        <a:rPr lang="en-US" sz="2400" i="1">
                          <a:solidFill>
                            <a:srgbClr val="000000"/>
                          </a:solidFill>
                          <a:latin typeface="Cambria Math" panose="02040503050406030204" pitchFamily="18" charset="0"/>
                        </a:rPr>
                        <m:t>×</m:t>
                      </m:r>
                      <m:r>
                        <m:rPr>
                          <m:nor/>
                        </m:rPr>
                        <a:rPr lang="en-US" sz="2400">
                          <a:solidFill>
                            <a:srgbClr val="000000"/>
                          </a:solidFill>
                          <a:latin typeface="Cambria Math" panose="02040503050406030204" pitchFamily="18" charset="0"/>
                        </a:rPr>
                        <m:t>N</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with</m:t>
                      </m:r>
                      <m:r>
                        <m:rPr>
                          <m:nor/>
                        </m:rPr>
                        <a:rPr lang="en-US" sz="2400">
                          <a:solidFill>
                            <a:srgbClr val="000000"/>
                          </a:solidFill>
                          <a:latin typeface="Cambria Math" panose="02040503050406030204" pitchFamily="18" charset="0"/>
                        </a:rPr>
                        <m:t> </m:t>
                      </m:r>
                      <m:r>
                        <m:rPr>
                          <m:nor/>
                        </m:rPr>
                        <a:rPr lang="en-US" sz="2400">
                          <a:solidFill>
                            <a:srgbClr val="000000"/>
                          </a:solidFill>
                          <a:latin typeface="Cambria Math" panose="02040503050406030204" pitchFamily="18" charset="0"/>
                        </a:rPr>
                        <m:t>intensity</m:t>
                      </m:r>
                      <m:r>
                        <m:rPr>
                          <m:nor/>
                        </m:rPr>
                        <a:rPr lang="en-US" sz="2400">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𝑟</m:t>
                          </m:r>
                        </m:e>
                        <m:sub>
                          <m:r>
                            <a:rPr lang="en-US" sz="2400" i="1">
                              <a:solidFill>
                                <a:srgbClr val="000000"/>
                              </a:solidFill>
                              <a:latin typeface="Cambria Math" panose="02040503050406030204" pitchFamily="18" charset="0"/>
                            </a:rPr>
                            <m:t>𝑘</m:t>
                          </m:r>
                        </m:sub>
                      </m:sSub>
                    </m:oMath>
                  </m:oMathPara>
                </a14:m>
                <a:endParaRPr lang="en-US" sz="2400" dirty="0"/>
              </a:p>
              <a:p>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10" b="6"/>
                </a:stretch>
              </a:blipFill>
            </p:spPr>
            <p:txBody>
              <a:bodyPr/>
              <a:lstStyle/>
              <a:p>
                <a:r>
                  <a:rPr lang="en-US" altLang="en-US">
                    <a:noFill/>
                  </a:rPr>
                  <a:t> </a:t>
                </a:r>
              </a:p>
            </p:txBody>
          </p:sp>
        </mc:Fallback>
      </mc:AlternateContent>
      <p:pic>
        <p:nvPicPr>
          <p:cNvPr id="1026" name="Picture 2" descr="histo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992" y="3695700"/>
            <a:ext cx="397192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sto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940" y="3695700"/>
            <a:ext cx="3971925" cy="2362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738090" y="5748100"/>
            <a:ext cx="559769" cy="369332"/>
          </a:xfrm>
          <a:prstGeom prst="rect">
            <a:avLst/>
          </a:prstGeom>
          <a:noFill/>
        </p:spPr>
        <p:txBody>
          <a:bodyPr wrap="none" rtlCol="0">
            <a:spAutoFit/>
          </a:bodyPr>
          <a:lstStyle/>
          <a:p>
            <a:r>
              <a:rPr lang="en-US" b="1" dirty="0"/>
              <a:t>PDF</a:t>
            </a:r>
            <a:endParaRPr lang="en-US" b="1" dirty="0"/>
          </a:p>
        </p:txBody>
      </p:sp>
      <mc:AlternateContent xmlns:mc="http://schemas.openxmlformats.org/markup-compatibility/2006">
        <mc:Choice xmlns:a14="http://schemas.microsoft.com/office/drawing/2010/main" Requires="a14">
          <p:sp>
            <p:nvSpPr>
              <p:cNvPr id="6" name="TextBox 5"/>
              <p:cNvSpPr txBox="1"/>
              <p:nvPr/>
            </p:nvSpPr>
            <p:spPr>
              <a:xfrm>
                <a:off x="3401764" y="5759493"/>
                <a:ext cx="49237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800" b="1" i="1" smtClean="0">
                              <a:solidFill>
                                <a:srgbClr val="000000"/>
                              </a:solidFill>
                              <a:latin typeface="Cambria Math" panose="02040503050406030204" pitchFamily="18" charset="0"/>
                            </a:rPr>
                          </m:ctrlPr>
                        </m:sSubPr>
                        <m:e>
                          <m:r>
                            <a:rPr lang="en-US" sz="1800" b="1" i="0">
                              <a:solidFill>
                                <a:srgbClr val="000000"/>
                              </a:solidFill>
                              <a:latin typeface="Cambria Math" panose="02040503050406030204" pitchFamily="18" charset="0"/>
                            </a:rPr>
                            <m:t>𝐧</m:t>
                          </m:r>
                        </m:e>
                        <m:sub>
                          <m:r>
                            <a:rPr lang="en-US" sz="1800" b="1" i="0">
                              <a:solidFill>
                                <a:srgbClr val="000000"/>
                              </a:solidFill>
                              <a:latin typeface="Cambria Math" panose="02040503050406030204" pitchFamily="18" charset="0"/>
                            </a:rPr>
                            <m:t>𝐤</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401764" y="5759493"/>
                <a:ext cx="492379" cy="369332"/>
              </a:xfrm>
              <a:prstGeom prst="rect">
                <a:avLst/>
              </a:prstGeom>
              <a:blipFill rotWithShape="1">
                <a:blip r:embed="rId4"/>
                <a:stretch>
                  <a:fillRect l="-14" t="-12" r="66" b="119"/>
                </a:stretch>
              </a:blipFill>
            </p:spPr>
            <p:txBody>
              <a:bodyPr/>
              <a:lstStyle/>
              <a:p>
                <a:r>
                  <a:rPr lang="en-US" altLang="en-US">
                    <a:noFill/>
                  </a:rPr>
                  <a:t> </a:t>
                </a:r>
              </a:p>
            </p:txBody>
          </p:sp>
        </mc:Fallback>
      </mc:AlternateContent>
      <p:sp>
        <p:nvSpPr>
          <p:cNvPr id="8" name="Slide Number Placeholder 7"/>
          <p:cNvSpPr>
            <a:spLocks noGrp="1"/>
          </p:cNvSpPr>
          <p:nvPr>
            <p:ph type="sldNum" sz="quarter" idx="12"/>
          </p:nvPr>
        </p:nvSpPr>
        <p:spPr/>
        <p:txBody>
          <a:bodyPr/>
          <a:lstStyle/>
          <a:p>
            <a:fld id="{F1BBE439-A689-4E67-A7FC-21353A5E3273}"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CDF</a:t>
            </a:r>
            <a:endParaRPr lang="en-US" dirty="0"/>
          </a:p>
        </p:txBody>
      </p:sp>
      <p:sp>
        <p:nvSpPr>
          <p:cNvPr id="3" name="Content Placeholder 2"/>
          <p:cNvSpPr>
            <a:spLocks noGrp="1"/>
          </p:cNvSpPr>
          <p:nvPr>
            <p:ph idx="1"/>
          </p:nvPr>
        </p:nvSpPr>
        <p:spPr/>
        <p:txBody>
          <a:bodyPr/>
          <a:lstStyle/>
          <a:p>
            <a:r>
              <a:rPr lang="en-US" sz="2400" b="1" i="0" dirty="0">
                <a:solidFill>
                  <a:srgbClr val="040C28"/>
                </a:solidFill>
                <a:effectLst/>
              </a:rPr>
              <a:t>CDF </a:t>
            </a:r>
            <a:r>
              <a:rPr lang="en-US" sz="2400" b="0" i="0" dirty="0">
                <a:solidFill>
                  <a:srgbClr val="040C28"/>
                </a:solidFill>
                <a:effectLst/>
              </a:rPr>
              <a:t>holds the probability of a probability distribution less than or equal to a particular value. </a:t>
            </a:r>
            <a:endParaRPr lang="en-US" sz="2400" b="0" i="0" dirty="0">
              <a:solidFill>
                <a:srgbClr val="040C28"/>
              </a:solidFill>
              <a:effectLst/>
            </a:endParaRPr>
          </a:p>
          <a:p>
            <a:r>
              <a:rPr lang="en-US" sz="2400" b="0" i="0" dirty="0">
                <a:solidFill>
                  <a:srgbClr val="040C28"/>
                </a:solidFill>
                <a:effectLst/>
              </a:rPr>
              <a:t>It is a function that calculates the cumulative sum of all the values that are calculated by PDF.</a:t>
            </a:r>
            <a:endParaRPr lang="en-US" sz="2400" b="0" i="0" dirty="0">
              <a:solidFill>
                <a:srgbClr val="040C28"/>
              </a:solidFill>
              <a:effectLst/>
            </a:endParaRPr>
          </a:p>
          <a:p>
            <a:endParaRPr lang="en-US" b="0" i="0" dirty="0">
              <a:solidFill>
                <a:srgbClr val="040C28"/>
              </a:solidFill>
              <a:effectLst/>
              <a:latin typeface="Google Sans"/>
            </a:endParaRPr>
          </a:p>
          <a:p>
            <a:endParaRPr lang="en-US" dirty="0"/>
          </a:p>
        </p:txBody>
      </p:sp>
      <p:pic>
        <p:nvPicPr>
          <p:cNvPr id="4" name="Picture 4" descr="histo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2258" y="3429000"/>
            <a:ext cx="397192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sto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121" y="3429000"/>
            <a:ext cx="3971925"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39035" y="5606534"/>
            <a:ext cx="559769" cy="369332"/>
          </a:xfrm>
          <a:prstGeom prst="rect">
            <a:avLst/>
          </a:prstGeom>
          <a:noFill/>
        </p:spPr>
        <p:txBody>
          <a:bodyPr wrap="none" rtlCol="0">
            <a:spAutoFit/>
          </a:bodyPr>
          <a:lstStyle/>
          <a:p>
            <a:r>
              <a:rPr lang="en-US" b="1" dirty="0"/>
              <a:t>PDF</a:t>
            </a:r>
            <a:endParaRPr lang="en-US" b="1" dirty="0"/>
          </a:p>
        </p:txBody>
      </p:sp>
      <p:sp>
        <p:nvSpPr>
          <p:cNvPr id="7" name="TextBox 6"/>
          <p:cNvSpPr txBox="1"/>
          <p:nvPr/>
        </p:nvSpPr>
        <p:spPr>
          <a:xfrm>
            <a:off x="7763436" y="5606534"/>
            <a:ext cx="556563" cy="369332"/>
          </a:xfrm>
          <a:prstGeom prst="rect">
            <a:avLst/>
          </a:prstGeom>
          <a:noFill/>
        </p:spPr>
        <p:txBody>
          <a:bodyPr wrap="none" rtlCol="0">
            <a:spAutoFit/>
          </a:bodyPr>
          <a:lstStyle/>
          <a:p>
            <a:r>
              <a:rPr lang="en-US" b="1" dirty="0"/>
              <a:t>CDF</a:t>
            </a:r>
            <a:endParaRPr lang="en-US" b="1" dirty="0"/>
          </a:p>
        </p:txBody>
      </p:sp>
      <p:sp>
        <p:nvSpPr>
          <p:cNvPr id="8" name="Slide Number Placeholder 7"/>
          <p:cNvSpPr>
            <a:spLocks noGrp="1"/>
          </p:cNvSpPr>
          <p:nvPr>
            <p:ph type="sldNum" sz="quarter" idx="12"/>
          </p:nvPr>
        </p:nvSpPr>
        <p:spPr/>
        <p:txBody>
          <a:bodyPr/>
          <a:lstStyle/>
          <a:p>
            <a:fld id="{F1BBE439-A689-4E67-A7FC-21353A5E3273}"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Histogram Equalization</a:t>
            </a:r>
            <a:endParaRPr lang="en-US"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sz="2400" b="0" i="0" dirty="0">
                    <a:solidFill>
                      <a:srgbClr val="000000"/>
                    </a:solidFill>
                    <a:effectLst/>
                  </a:rPr>
                  <a:t>First calculate the PDF of all the pixels in this image.</a:t>
                </a:r>
                <a:endParaRPr lang="en-US" sz="2400" dirty="0">
                  <a:solidFill>
                    <a:srgbClr val="000000"/>
                  </a:solidFill>
                </a:endParaRPr>
              </a:p>
              <a:p>
                <a:pPr marL="0" indent="0" algn="ctr">
                  <a:buNone/>
                </a:pPr>
                <a14:m>
                  <m:oMath xmlns:m="http://schemas.openxmlformats.org/officeDocument/2006/math">
                    <m:r>
                      <a:rPr lang="en-US" sz="2400" b="1" i="1" smtClean="0">
                        <a:solidFill>
                          <a:srgbClr val="000000"/>
                        </a:solidFill>
                        <a:latin typeface="Cambria Math" panose="02040503050406030204" pitchFamily="18" charset="0"/>
                      </a:rPr>
                      <m:t>𝒑</m:t>
                    </m:r>
                    <m:d>
                      <m:dPr>
                        <m:ctrlPr>
                          <a:rPr lang="en-US" sz="2400" b="1" i="1">
                            <a:solidFill>
                              <a:srgbClr val="000000"/>
                            </a:solidFill>
                            <a:latin typeface="Cambria Math" panose="02040503050406030204" pitchFamily="18" charset="0"/>
                          </a:rPr>
                        </m:ctrlPr>
                      </m:dPr>
                      <m:e>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𝒓</m:t>
                            </m:r>
                          </m:e>
                          <m:sub>
                            <m:r>
                              <a:rPr lang="en-US" sz="2400" b="1" i="1">
                                <a:solidFill>
                                  <a:srgbClr val="000000"/>
                                </a:solidFill>
                                <a:latin typeface="Cambria Math" panose="02040503050406030204" pitchFamily="18" charset="0"/>
                              </a:rPr>
                              <m:t>𝒌</m:t>
                            </m:r>
                          </m:sub>
                        </m:sSub>
                      </m:e>
                    </m:d>
                    <m:r>
                      <a:rPr lang="en-US" sz="2400" b="1" i="1">
                        <a:solidFill>
                          <a:srgbClr val="000000"/>
                        </a:solidFill>
                        <a:latin typeface="Cambria Math" panose="02040503050406030204" pitchFamily="18" charset="0"/>
                      </a:rPr>
                      <m:t>=</m:t>
                    </m:r>
                    <m:f>
                      <m:fPr>
                        <m:ctrlPr>
                          <a:rPr lang="en-US" sz="2400" b="1" i="1">
                            <a:solidFill>
                              <a:srgbClr val="000000"/>
                            </a:solidFill>
                            <a:latin typeface="Cambria Math" panose="02040503050406030204" pitchFamily="18" charset="0"/>
                          </a:rPr>
                        </m:ctrlPr>
                      </m:fPr>
                      <m:num>
                        <m:sSub>
                          <m:sSubPr>
                            <m:ctrlPr>
                              <a:rPr lang="en-US" sz="2400" b="1" i="1">
                                <a:solidFill>
                                  <a:srgbClr val="000000"/>
                                </a:solidFill>
                                <a:latin typeface="Cambria Math" panose="02040503050406030204" pitchFamily="18" charset="0"/>
                              </a:rPr>
                            </m:ctrlPr>
                          </m:sSubPr>
                          <m:e>
                            <m:r>
                              <a:rPr lang="en-US" sz="2400" b="1" i="1">
                                <a:solidFill>
                                  <a:srgbClr val="000000"/>
                                </a:solidFill>
                                <a:latin typeface="Cambria Math" panose="02040503050406030204" pitchFamily="18" charset="0"/>
                              </a:rPr>
                              <m:t>𝒏</m:t>
                            </m:r>
                          </m:e>
                          <m:sub>
                            <m:r>
                              <a:rPr lang="en-US" sz="2400" b="1" i="1">
                                <a:solidFill>
                                  <a:srgbClr val="000000"/>
                                </a:solidFill>
                                <a:latin typeface="Cambria Math" panose="02040503050406030204" pitchFamily="18" charset="0"/>
                              </a:rPr>
                              <m:t>𝒌</m:t>
                            </m:r>
                          </m:sub>
                        </m:sSub>
                      </m:num>
                      <m:den>
                        <m:r>
                          <a:rPr lang="en-US" sz="2400" b="1" i="1">
                            <a:solidFill>
                              <a:srgbClr val="000000"/>
                            </a:solidFill>
                            <a:latin typeface="Cambria Math" panose="02040503050406030204" pitchFamily="18" charset="0"/>
                          </a:rPr>
                          <m:t>𝑴𝑵</m:t>
                        </m:r>
                      </m:den>
                    </m:f>
                  </m:oMath>
                </a14:m>
                <a:r>
                  <a:rPr lang="en-US" sz="2400" b="1" i="1" dirty="0">
                    <a:solidFill>
                      <a:srgbClr val="000000"/>
                    </a:solidFill>
                    <a:latin typeface="Cambria Math" panose="02040503050406030204" pitchFamily="18" charset="0"/>
                  </a:rPr>
                  <a:t>   </a:t>
                </a:r>
                <a14:m>
                  <m:oMath xmlns:m="http://schemas.openxmlformats.org/officeDocument/2006/math">
                    <m:r>
                      <a:rPr lang="en-US" sz="2400" b="1" i="1" smtClean="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𝑘</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0</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2</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𝐿</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1</m:t>
                    </m:r>
                  </m:oMath>
                </a14:m>
                <a:endParaRPr lang="en-US" sz="2400" b="0" i="0" dirty="0">
                  <a:solidFill>
                    <a:srgbClr val="000000"/>
                  </a:solidFill>
                  <a:effectLst/>
                </a:endParaRPr>
              </a:p>
              <a:p>
                <a:pPr marL="457200" indent="-457200">
                  <a:buFont typeface="+mj-lt"/>
                  <a:buAutoNum type="arabicPeriod" startAt="2"/>
                </a:pPr>
                <a:r>
                  <a:rPr lang="en-US" sz="2400" dirty="0">
                    <a:solidFill>
                      <a:srgbClr val="000000"/>
                    </a:solidFill>
                  </a:rPr>
                  <a:t>Cal</a:t>
                </a:r>
                <a:r>
                  <a:rPr lang="en-US" sz="2400" b="0" i="0" dirty="0">
                    <a:solidFill>
                      <a:srgbClr val="000000"/>
                    </a:solidFill>
                    <a:effectLst/>
                  </a:rPr>
                  <a:t>culate CDF (cumulative distributive function) of the pixels.</a:t>
                </a:r>
                <a:endParaRPr lang="en-US" sz="2400" b="0" i="0" dirty="0">
                  <a:solidFill>
                    <a:srgbClr val="000000"/>
                  </a:solidFill>
                  <a:effectLst/>
                </a:endParaRPr>
              </a:p>
              <a:p>
                <a:pPr marL="457200" indent="-457200">
                  <a:buFont typeface="+mj-lt"/>
                  <a:buAutoNum type="arabicPeriod" startAt="2"/>
                </a:pPr>
                <a:r>
                  <a:rPr lang="en-US" sz="2400" dirty="0">
                    <a:solidFill>
                      <a:srgbClr val="000000"/>
                    </a:solidFill>
                  </a:rPr>
                  <a:t>Multiply CDF of each pixel value with the highest intensity to satisfy the transformation function.</a:t>
                </a:r>
                <a:endParaRPr lang="en-US" sz="2400" dirty="0">
                  <a:solidFill>
                    <a:srgbClr val="000000"/>
                  </a:solidFill>
                </a:endParaRPr>
              </a:p>
              <a:p>
                <a:pPr marL="457200" indent="-457200">
                  <a:buFont typeface="+mj-lt"/>
                  <a:buAutoNum type="arabicPeriod" startAt="2"/>
                </a:pPr>
                <a:endParaRPr lang="en-US" sz="2400" dirty="0">
                  <a:solidFill>
                    <a:srgbClr val="000000"/>
                  </a:solidFill>
                </a:endParaRPr>
              </a:p>
              <a:p>
                <a:pPr marL="457200" indent="-457200">
                  <a:buFont typeface="+mj-lt"/>
                  <a:buAutoNum type="arabicPeriod" startAt="2"/>
                </a:pPr>
                <a:endParaRPr lang="en-US" sz="2400" dirty="0">
                  <a:solidFill>
                    <a:srgbClr val="000000"/>
                  </a:solidFill>
                </a:endParaRPr>
              </a:p>
              <a:p>
                <a:pPr marL="457200" indent="-457200" algn="ctr">
                  <a:buFont typeface="+mj-lt"/>
                  <a:buAutoNum type="arabicPeriod" startAt="2"/>
                </a:pPr>
                <a:endParaRPr lang="en-US" sz="2400" dirty="0">
                  <a:solidFill>
                    <a:srgbClr val="000000"/>
                  </a:solidFill>
                </a:endParaRPr>
              </a:p>
              <a:p>
                <a:pPr marL="457200" indent="-457200">
                  <a:buFont typeface="+mj-lt"/>
                  <a:buAutoNum type="arabicPeriod" startAt="2"/>
                </a:pPr>
                <a:r>
                  <a:rPr lang="en-US" sz="2400" dirty="0">
                    <a:solidFill>
                      <a:srgbClr val="000000"/>
                    </a:solidFill>
                  </a:rPr>
                  <a:t>The output image is obtained by mapping each pixel in the input image with intensity </a:t>
                </a:r>
                <a:r>
                  <a:rPr lang="en-US" sz="2400" dirty="0" err="1">
                    <a:solidFill>
                      <a:srgbClr val="000000"/>
                    </a:solidFill>
                  </a:rPr>
                  <a:t>r</a:t>
                </a:r>
                <a:r>
                  <a:rPr lang="en-US" sz="2400" baseline="-25000" dirty="0" err="1">
                    <a:solidFill>
                      <a:srgbClr val="000000"/>
                    </a:solidFill>
                  </a:rPr>
                  <a:t>k</a:t>
                </a:r>
                <a:r>
                  <a:rPr lang="en-US" sz="2400" baseline="-25000" dirty="0">
                    <a:solidFill>
                      <a:srgbClr val="000000"/>
                    </a:solidFill>
                  </a:rPr>
                  <a:t> </a:t>
                </a:r>
                <a:r>
                  <a:rPr lang="en-US" sz="2400" dirty="0">
                    <a:solidFill>
                      <a:srgbClr val="000000"/>
                    </a:solidFill>
                  </a:rPr>
                  <a:t>into the corresponding pixel with level </a:t>
                </a:r>
                <a:r>
                  <a:rPr lang="en-US" sz="2400" dirty="0" err="1">
                    <a:solidFill>
                      <a:srgbClr val="000000"/>
                    </a:solidFill>
                  </a:rPr>
                  <a:t>s</a:t>
                </a:r>
                <a:r>
                  <a:rPr lang="en-US" sz="2400" baseline="-25000" dirty="0" err="1">
                    <a:solidFill>
                      <a:srgbClr val="000000"/>
                    </a:solidFill>
                  </a:rPr>
                  <a:t>k</a:t>
                </a:r>
                <a:r>
                  <a:rPr lang="en-US" sz="2400" dirty="0">
                    <a:solidFill>
                      <a:srgbClr val="000000"/>
                    </a:solidFill>
                  </a:rPr>
                  <a:t> in the output image. </a:t>
                </a:r>
                <a:endParaRPr lang="en-US" sz="2400" dirty="0">
                  <a:solidFill>
                    <a:srgbClr val="000000"/>
                  </a:solidFill>
                </a:endParaRPr>
              </a:p>
              <a:p>
                <a:pPr marL="0" indent="0">
                  <a:buNone/>
                </a:pPr>
                <a:endParaRPr lang="en-US" sz="2400" dirty="0">
                  <a:solidFill>
                    <a:srgbClr val="000000"/>
                  </a:solidFill>
                </a:endParaRPr>
              </a:p>
              <a:p>
                <a:pPr marL="0" indent="0">
                  <a:buNone/>
                </a:pPr>
                <a:endParaRPr lang="en-US" sz="2400" dirty="0">
                  <a:solidFill>
                    <a:srgbClr val="000000"/>
                  </a:solidFill>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10" b="-5303"/>
                </a:stretch>
              </a:blipFill>
            </p:spPr>
            <p:txBody>
              <a:bodyPr/>
              <a:lstStyle/>
              <a:p>
                <a:r>
                  <a:rPr lang="en-US" altLang="en-US">
                    <a:noFill/>
                  </a:rPr>
                  <a:t> </a:t>
                </a:r>
              </a:p>
            </p:txBody>
          </p:sp>
        </mc:Fallback>
      </mc:AlternateContent>
      <p:sp>
        <p:nvSpPr>
          <p:cNvPr id="6" name="Slide Number Placeholder 5"/>
          <p:cNvSpPr>
            <a:spLocks noGrp="1"/>
          </p:cNvSpPr>
          <p:nvPr>
            <p:ph type="sldNum" sz="quarter" idx="12"/>
          </p:nvPr>
        </p:nvSpPr>
        <p:spPr/>
        <p:txBody>
          <a:bodyPr/>
          <a:lstStyle/>
          <a:p>
            <a:fld id="{F1BBE439-A689-4E67-A7FC-21353A5E3273}" type="slidenum">
              <a:rPr lang="en-US" smtClean="0"/>
            </a:fld>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4139452" y="3592327"/>
                <a:ext cx="4117041" cy="440762"/>
              </a:xfrm>
              <a:prstGeom prst="rect">
                <a:avLst/>
              </a:prstGeom>
              <a:noFill/>
            </p:spPr>
            <p:txBody>
              <a:bodyPr wrap="square" lIns="0" tIns="0" rIns="0" bIns="0" rtlCol="0">
                <a:spAutoFit/>
              </a:bodyPr>
              <a:lstStyle/>
              <a:p>
                <a:r>
                  <a:rPr lang="en-US" sz="2400" dirty="0"/>
                  <a:t>S</a:t>
                </a:r>
                <a:r>
                  <a:rPr lang="en-US" sz="2400" baseline="-25000" dirty="0" err="1"/>
                  <a:t>k</a:t>
                </a:r>
                <a:r>
                  <a:rPr lang="en-US" sz="2400" baseline="-25000" dirty="0"/>
                  <a:t> </a:t>
                </a:r>
                <a:r>
                  <a:rPr lang="en-US" sz="2400" dirty="0"/>
                  <a:t>=</a:t>
                </a:r>
                <a14:m>
                  <m:oMath xmlns:m="http://schemas.openxmlformats.org/officeDocument/2006/math">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𝑘</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0</m:t>
                        </m:r>
                      </m:sub>
                      <m:sup>
                        <m:r>
                          <a:rPr lang="en-US" sz="2400" b="0" i="1" smtClean="0">
                            <a:latin typeface="Cambria Math" panose="02040503050406030204" pitchFamily="18" charset="0"/>
                          </a:rPr>
                          <m:t>𝑘</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𝑟</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𝑗</m:t>
                                </m:r>
                              </m:sub>
                            </m:sSub>
                          </m:e>
                        </m:d>
                      </m:e>
                    </m:nary>
                  </m:oMath>
                </a14:m>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4139452" y="3592327"/>
                <a:ext cx="4117041" cy="440762"/>
              </a:xfrm>
              <a:prstGeom prst="rect">
                <a:avLst/>
              </a:prstGeom>
              <a:blipFill rotWithShape="1">
                <a:blip r:embed="rId2"/>
                <a:stretch>
                  <a:fillRect l="-13" t="-30" r="5" b="-2718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4706298" y="4118253"/>
                <a:ext cx="2983348" cy="712631"/>
              </a:xfrm>
              <a:prstGeom prst="rect">
                <a:avLst/>
              </a:prstGeom>
              <a:noFill/>
            </p:spPr>
            <p:txBody>
              <a:bodyPr wrap="square" rtlCol="0">
                <a:spAutoFit/>
              </a:bodyPr>
              <a:lstStyle/>
              <a:p>
                <a14:m>
                  <m:oMath xmlns:m="http://schemas.openxmlformats.org/officeDocument/2006/math">
                    <m:sSub>
                      <m:sSubPr>
                        <m:ctrlPr>
                          <a:rPr lang="en-US" sz="2800" b="1" i="1" smtClean="0">
                            <a:solidFill>
                              <a:srgbClr val="000000"/>
                            </a:solidFill>
                            <a:latin typeface="Cambria Math" panose="02040503050406030204" pitchFamily="18" charset="0"/>
                          </a:rPr>
                        </m:ctrlPr>
                      </m:sSubPr>
                      <m:e>
                        <m:r>
                          <a:rPr lang="en-US" sz="2800" b="1" i="1" smtClean="0">
                            <a:solidFill>
                              <a:srgbClr val="000000"/>
                            </a:solidFill>
                            <a:latin typeface="Cambria Math" panose="02040503050406030204" pitchFamily="18" charset="0"/>
                          </a:rPr>
                          <m:t>𝒔</m:t>
                        </m:r>
                      </m:e>
                      <m:sub>
                        <m:r>
                          <a:rPr lang="en-US" sz="2800" b="1" i="1" smtClean="0">
                            <a:solidFill>
                              <a:srgbClr val="000000"/>
                            </a:solidFill>
                            <a:latin typeface="Cambria Math" panose="02040503050406030204" pitchFamily="18" charset="0"/>
                          </a:rPr>
                          <m:t>𝒌</m:t>
                        </m:r>
                      </m:sub>
                    </m:sSub>
                    <m:r>
                      <a:rPr lang="en-US" sz="2800" b="1" i="1" smtClean="0">
                        <a:solidFill>
                          <a:srgbClr val="000000"/>
                        </a:solidFill>
                        <a:latin typeface="Cambria Math" panose="02040503050406030204" pitchFamily="18" charset="0"/>
                      </a:rPr>
                      <m:t>= </m:t>
                    </m:r>
                    <m:f>
                      <m:fPr>
                        <m:ctrlPr>
                          <a:rPr lang="en-US" sz="2800" b="1" i="1" smtClean="0">
                            <a:solidFill>
                              <a:srgbClr val="000000"/>
                            </a:solidFill>
                            <a:latin typeface="Cambria Math" panose="02040503050406030204" pitchFamily="18" charset="0"/>
                          </a:rPr>
                        </m:ctrlPr>
                      </m:fPr>
                      <m:num>
                        <m:r>
                          <a:rPr lang="en-US" sz="2800" b="1" i="1" smtClean="0">
                            <a:solidFill>
                              <a:srgbClr val="000000"/>
                            </a:solidFill>
                            <a:latin typeface="Cambria Math" panose="02040503050406030204" pitchFamily="18" charset="0"/>
                          </a:rPr>
                          <m:t>𝑳</m:t>
                        </m:r>
                        <m:r>
                          <a:rPr lang="en-US" sz="2800" b="1" i="1" smtClean="0">
                            <a:solidFill>
                              <a:srgbClr val="000000"/>
                            </a:solidFill>
                            <a:latin typeface="Cambria Math" panose="02040503050406030204" pitchFamily="18" charset="0"/>
                          </a:rPr>
                          <m:t>−</m:t>
                        </m:r>
                        <m:r>
                          <a:rPr lang="en-US" sz="2800" b="1" i="1" smtClean="0">
                            <a:solidFill>
                              <a:srgbClr val="000000"/>
                            </a:solidFill>
                            <a:latin typeface="Cambria Math" panose="02040503050406030204" pitchFamily="18" charset="0"/>
                          </a:rPr>
                          <m:t>𝟏</m:t>
                        </m:r>
                      </m:num>
                      <m:den>
                        <m:r>
                          <a:rPr lang="en-US" sz="2800" b="1" i="1" smtClean="0">
                            <a:solidFill>
                              <a:srgbClr val="000000"/>
                            </a:solidFill>
                            <a:latin typeface="Cambria Math" panose="02040503050406030204" pitchFamily="18" charset="0"/>
                          </a:rPr>
                          <m:t>𝑴𝑵</m:t>
                        </m:r>
                      </m:den>
                    </m:f>
                  </m:oMath>
                </a14:m>
                <a:r>
                  <a:rPr lang="en-US" sz="2800" b="1" dirty="0"/>
                  <a:t> </a:t>
                </a:r>
                <a14:m>
                  <m:oMath xmlns:m="http://schemas.openxmlformats.org/officeDocument/2006/math">
                    <m:nary>
                      <m:naryPr>
                        <m:chr m:val="∑"/>
                        <m:ctrlPr>
                          <a:rPr lang="en-US" sz="2800" b="1" i="1">
                            <a:latin typeface="Cambria Math" panose="02040503050406030204" pitchFamily="18" charset="0"/>
                          </a:rPr>
                        </m:ctrlPr>
                      </m:naryPr>
                      <m:sub>
                        <m:r>
                          <m:rPr>
                            <m:brk m:alnAt="23"/>
                          </m:rPr>
                          <a:rPr lang="en-US" sz="2800" b="1" i="1">
                            <a:latin typeface="Cambria Math" panose="02040503050406030204" pitchFamily="18" charset="0"/>
                          </a:rPr>
                          <m:t>𝒋</m:t>
                        </m:r>
                        <m:r>
                          <a:rPr lang="en-US" sz="2800" b="1" i="1">
                            <a:latin typeface="Cambria Math" panose="02040503050406030204" pitchFamily="18" charset="0"/>
                          </a:rPr>
                          <m:t>=</m:t>
                        </m:r>
                        <m:r>
                          <a:rPr lang="en-US" sz="2800" b="1" i="1">
                            <a:latin typeface="Cambria Math" panose="02040503050406030204" pitchFamily="18" charset="0"/>
                          </a:rPr>
                          <m:t>𝟎</m:t>
                        </m:r>
                      </m:sub>
                      <m:sup>
                        <m:r>
                          <a:rPr lang="en-US" sz="2800" b="1" i="1">
                            <a:latin typeface="Cambria Math" panose="02040503050406030204" pitchFamily="18" charset="0"/>
                          </a:rPr>
                          <m:t>𝒌</m:t>
                        </m:r>
                      </m:sup>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𝒏</m:t>
                            </m:r>
                          </m:e>
                          <m:sub>
                            <m:r>
                              <a:rPr lang="en-US" sz="2800" b="1" i="1" smtClean="0">
                                <a:latin typeface="Cambria Math" panose="02040503050406030204" pitchFamily="18" charset="0"/>
                              </a:rPr>
                              <m:t>𝒋</m:t>
                            </m:r>
                          </m:sub>
                        </m:sSub>
                      </m:e>
                    </m:nary>
                  </m:oMath>
                </a14:m>
                <a:endParaRPr lang="en-US" sz="2400" b="1" dirty="0"/>
              </a:p>
            </p:txBody>
          </p:sp>
        </mc:Choice>
        <mc:Fallback>
          <p:sp>
            <p:nvSpPr>
              <p:cNvPr id="8" name="TextBox 7"/>
              <p:cNvSpPr txBox="1">
                <a:spLocks noRot="1" noChangeAspect="1" noMove="1" noResize="1" noEditPoints="1" noAdjustHandles="1" noChangeArrowheads="1" noChangeShapeType="1" noTextEdit="1"/>
              </p:cNvSpPr>
              <p:nvPr/>
            </p:nvSpPr>
            <p:spPr>
              <a:xfrm>
                <a:off x="4706298" y="4118253"/>
                <a:ext cx="2983348" cy="712631"/>
              </a:xfrm>
              <a:prstGeom prst="rect">
                <a:avLst/>
              </a:prstGeom>
              <a:blipFill rotWithShape="1">
                <a:blip r:embed="rId3"/>
                <a:stretch>
                  <a:fillRect l="-10" t="-39" r="14" b="-295"/>
                </a:stretch>
              </a:blipFill>
            </p:spPr>
            <p:txBody>
              <a:bodyPr/>
              <a:lstStyle/>
              <a:p>
                <a:r>
                  <a:rPr lang="en-US"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650058" y="1579652"/>
            <a:ext cx="2825636" cy="2190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0</a:t>
            </a:r>
            <a:r>
              <a:rPr lang="en-US" sz="1600" dirty="0">
                <a:solidFill>
                  <a:schemeClr val="tx1"/>
                </a:solidFill>
              </a:rPr>
              <a:t> = 1.33 = 1</a:t>
            </a:r>
            <a:endParaRPr lang="en-US" sz="1600" dirty="0">
              <a:solidFill>
                <a:schemeClr val="tx1"/>
              </a:solidFill>
            </a:endParaRP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1</a:t>
            </a:r>
            <a:r>
              <a:rPr lang="en-US" sz="1600" dirty="0">
                <a:solidFill>
                  <a:schemeClr val="tx1"/>
                </a:solidFill>
              </a:rPr>
              <a:t> = 3.08 = 3</a:t>
            </a:r>
            <a:endParaRPr lang="en-US" sz="1600" dirty="0">
              <a:solidFill>
                <a:schemeClr val="tx1"/>
              </a:solidFill>
            </a:endParaRP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2</a:t>
            </a:r>
            <a:r>
              <a:rPr lang="en-US" sz="1600" dirty="0">
                <a:solidFill>
                  <a:schemeClr val="tx1"/>
                </a:solidFill>
              </a:rPr>
              <a:t> = 4.55 = 5</a:t>
            </a:r>
            <a:endParaRPr lang="en-US" sz="1600" dirty="0">
              <a:solidFill>
                <a:schemeClr val="tx1"/>
              </a:solidFill>
            </a:endParaRP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3</a:t>
            </a:r>
            <a:r>
              <a:rPr lang="en-US" sz="1600" dirty="0">
                <a:solidFill>
                  <a:schemeClr val="tx1"/>
                </a:solidFill>
              </a:rPr>
              <a:t> = 5.67 = 6</a:t>
            </a:r>
            <a:endParaRPr lang="en-US" sz="1600" dirty="0">
              <a:solidFill>
                <a:schemeClr val="tx1"/>
              </a:solidFill>
            </a:endParaRP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4</a:t>
            </a:r>
            <a:r>
              <a:rPr lang="en-US" sz="1600" dirty="0">
                <a:solidFill>
                  <a:schemeClr val="tx1"/>
                </a:solidFill>
              </a:rPr>
              <a:t> = 6.23 = 6</a:t>
            </a:r>
            <a:endParaRPr lang="en-US" sz="1600" dirty="0">
              <a:solidFill>
                <a:schemeClr val="tx1"/>
              </a:solidFill>
            </a:endParaRP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5</a:t>
            </a:r>
            <a:r>
              <a:rPr lang="en-US" sz="1600" dirty="0">
                <a:solidFill>
                  <a:schemeClr val="tx1"/>
                </a:solidFill>
              </a:rPr>
              <a:t> = 6.65 = 7</a:t>
            </a:r>
            <a:endParaRPr lang="en-US" sz="1600" dirty="0">
              <a:solidFill>
                <a:schemeClr val="tx1"/>
              </a:solidFill>
            </a:endParaRPr>
          </a:p>
          <a:p>
            <a:pPr marL="0" indent="0" algn="ctr">
              <a:lnSpc>
                <a:spcPct val="100000"/>
              </a:lnSpc>
              <a:spcBef>
                <a:spcPts val="0"/>
              </a:spcBef>
              <a:buNone/>
            </a:pPr>
            <a:r>
              <a:rPr lang="en-US" sz="1600" dirty="0">
                <a:solidFill>
                  <a:schemeClr val="tx1"/>
                </a:solidFill>
              </a:rPr>
              <a:t>S</a:t>
            </a:r>
            <a:r>
              <a:rPr lang="en-US" sz="1600" baseline="-25000" dirty="0">
                <a:solidFill>
                  <a:schemeClr val="tx1"/>
                </a:solidFill>
              </a:rPr>
              <a:t>6</a:t>
            </a:r>
            <a:r>
              <a:rPr lang="en-US" sz="1600" dirty="0">
                <a:solidFill>
                  <a:schemeClr val="tx1"/>
                </a:solidFill>
              </a:rPr>
              <a:t> = 6.86 = 7</a:t>
            </a:r>
            <a:endParaRPr lang="en-US" sz="1600" dirty="0">
              <a:solidFill>
                <a:schemeClr val="tx1"/>
              </a:solidFill>
            </a:endParaRPr>
          </a:p>
          <a:p>
            <a:pPr marL="0" indent="0" algn="ctr">
              <a:spcBef>
                <a:spcPts val="0"/>
              </a:spcBef>
              <a:buNone/>
            </a:pPr>
            <a:r>
              <a:rPr lang="en-US" sz="1600" dirty="0">
                <a:solidFill>
                  <a:schemeClr val="tx1"/>
                </a:solidFill>
              </a:rPr>
              <a:t>S</a:t>
            </a:r>
            <a:r>
              <a:rPr lang="en-US" sz="1600" baseline="-25000" dirty="0">
                <a:solidFill>
                  <a:schemeClr val="tx1"/>
                </a:solidFill>
              </a:rPr>
              <a:t>7</a:t>
            </a:r>
            <a:r>
              <a:rPr lang="en-US" sz="1600" dirty="0">
                <a:solidFill>
                  <a:schemeClr val="tx1"/>
                </a:solidFill>
              </a:rPr>
              <a:t> = 7.00 = 7  </a:t>
            </a:r>
            <a:endParaRPr lang="en-US" sz="1600" dirty="0">
              <a:solidFill>
                <a:schemeClr val="tx1"/>
              </a:solidFill>
            </a:endParaRPr>
          </a:p>
        </p:txBody>
      </p:sp>
      <p:pic>
        <p:nvPicPr>
          <p:cNvPr id="7" name="Picture 2" descr="https://scontent-frt3-1.xx.fbcdn.net/v/t35.0-12/17902707_1297930643619714_1560206760_o.jpg?oh=40d5743877c5dac24f5180261e21c22a&amp;oe=58ED7D7D"/>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 t="1286" r="1067" b="2407"/>
          <a:stretch>
            <a:fillRect/>
          </a:stretch>
        </p:blipFill>
        <p:spPr bwMode="auto">
          <a:xfrm>
            <a:off x="2214291" y="1238748"/>
            <a:ext cx="3534176" cy="24700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2"/>
          <a:srcRect b="3484"/>
          <a:stretch>
            <a:fillRect/>
          </a:stretch>
        </p:blipFill>
        <p:spPr>
          <a:xfrm>
            <a:off x="2355274" y="3964514"/>
            <a:ext cx="6786386" cy="2470030"/>
          </a:xfrm>
          <a:prstGeom prst="rect">
            <a:avLst/>
          </a:prstGeom>
        </p:spPr>
      </p:pic>
      <p:sp>
        <p:nvSpPr>
          <p:cNvPr id="9" name="Title 1"/>
          <p:cNvSpPr>
            <a:spLocks noGrp="1"/>
          </p:cNvSpPr>
          <p:nvPr>
            <p:ph type="title"/>
          </p:nvPr>
        </p:nvSpPr>
        <p:spPr>
          <a:xfrm>
            <a:off x="838200" y="357093"/>
            <a:ext cx="10515600" cy="647887"/>
          </a:xfrm>
        </p:spPr>
        <p:txBody>
          <a:bodyPr>
            <a:normAutofit fontScale="90000"/>
          </a:bodyPr>
          <a:lstStyle/>
          <a:p>
            <a:r>
              <a:rPr lang="en-US" dirty="0"/>
              <a:t>Map </a:t>
            </a:r>
            <a:r>
              <a:rPr lang="en-US" dirty="0" err="1"/>
              <a:t>s</a:t>
            </a:r>
            <a:r>
              <a:rPr lang="en-US" baseline="-25000" dirty="0" err="1"/>
              <a:t>k</a:t>
            </a:r>
            <a:r>
              <a:rPr lang="en-US" dirty="0"/>
              <a:t> to its </a:t>
            </a:r>
            <a:r>
              <a:rPr lang="en-US" dirty="0" err="1"/>
              <a:t>r</a:t>
            </a:r>
            <a:r>
              <a:rPr lang="en-US" baseline="-25000" dirty="0" err="1"/>
              <a:t>k</a:t>
            </a:r>
            <a:r>
              <a:rPr lang="en-US" dirty="0"/>
              <a:t> </a:t>
            </a:r>
            <a:endParaRPr lang="en-US" dirty="0"/>
          </a:p>
        </p:txBody>
      </p:sp>
      <p:sp>
        <p:nvSpPr>
          <p:cNvPr id="6" name="Slide Number Placeholder 5"/>
          <p:cNvSpPr>
            <a:spLocks noGrp="1"/>
          </p:cNvSpPr>
          <p:nvPr>
            <p:ph type="sldNum" sz="quarter" idx="12"/>
          </p:nvPr>
        </p:nvSpPr>
        <p:spPr/>
        <p:txBody>
          <a:bodyPr/>
          <a:lstStyle/>
          <a:p>
            <a:fld id="{F1BBE439-A689-4E67-A7FC-21353A5E3273}" type="slidenum">
              <a:rPr lang="en-US" smtClean="0"/>
            </a:fld>
            <a:endParaRPr lang="en-US" dirty="0"/>
          </a:p>
        </p:txBody>
      </p:sp>
      <p:cxnSp>
        <p:nvCxnSpPr>
          <p:cNvPr id="4" name="Straight Connector 3"/>
          <p:cNvCxnSpPr/>
          <p:nvPr/>
        </p:nvCxnSpPr>
        <p:spPr>
          <a:xfrm>
            <a:off x="6650058" y="1625838"/>
            <a:ext cx="271806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834200" y="1210320"/>
            <a:ext cx="349776" cy="369332"/>
          </a:xfrm>
          <a:prstGeom prst="rect">
            <a:avLst/>
          </a:prstGeom>
          <a:noFill/>
        </p:spPr>
        <p:txBody>
          <a:bodyPr wrap="none" rtlCol="0">
            <a:spAutoFit/>
          </a:bodyPr>
          <a:lstStyle/>
          <a:p>
            <a:r>
              <a:rPr lang="en-US" b="1" dirty="0" err="1"/>
              <a:t>s</a:t>
            </a:r>
            <a:r>
              <a:rPr lang="en-US" b="1" baseline="-25000" dirty="0" err="1"/>
              <a:t>k</a:t>
            </a:r>
            <a:endParaRPr lang="en-US" b="1" baseline="-2500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Classwork </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Take an input color image and apply histogram equalization to enhance contrast.</a:t>
            </a:r>
            <a:endParaRPr lang="en-US" dirty="0"/>
          </a:p>
          <a:p>
            <a:pPr marL="971550" lvl="1" indent="-514350">
              <a:buFont typeface="+mj-lt"/>
              <a:buAutoNum type="romanUcPeriod"/>
            </a:pPr>
            <a:r>
              <a:rPr lang="en-US" dirty="0"/>
              <a:t>For the RGB image, apply histogram equalization to each of the 3 channels separately. Merge the 3 channels to view the enhanced image.</a:t>
            </a:r>
            <a:endParaRPr lang="en-US" dirty="0"/>
          </a:p>
          <a:p>
            <a:pPr marL="514350" indent="-514350">
              <a:buFont typeface="+mj-lt"/>
              <a:buAutoNum type="arabicPeriod"/>
            </a:pPr>
            <a:r>
              <a:rPr lang="en-US" dirty="0"/>
              <a:t>Show the histogram of input  and the output image and for each channel before and after histogram equalization.</a:t>
            </a:r>
            <a:endParaRPr lang="en-US" dirty="0"/>
          </a:p>
          <a:p>
            <a:pPr marL="514350" indent="-514350">
              <a:buFont typeface="+mj-lt"/>
              <a:buAutoNum type="arabicPeriod"/>
            </a:pPr>
            <a:r>
              <a:rPr lang="en-US" dirty="0"/>
              <a:t>Show the CDF calculated from the input and output images.</a:t>
            </a:r>
            <a:endParaRPr lang="en-US" dirty="0"/>
          </a:p>
        </p:txBody>
      </p:sp>
      <p:sp>
        <p:nvSpPr>
          <p:cNvPr id="4" name="Slide Number Placeholder 3"/>
          <p:cNvSpPr>
            <a:spLocks noGrp="1"/>
          </p:cNvSpPr>
          <p:nvPr>
            <p:ph type="sldNum" sz="quarter" idx="12"/>
          </p:nvPr>
        </p:nvSpPr>
        <p:spPr/>
        <p:txBody>
          <a:bodyPr/>
          <a:lstStyle/>
          <a:p>
            <a:fld id="{F1BBE439-A689-4E67-A7FC-21353A5E3273}" type="slidenum">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Classwork</a:t>
            </a:r>
            <a:endParaRPr lang="en-US" dirty="0"/>
          </a:p>
        </p:txBody>
      </p:sp>
      <p:pic>
        <p:nvPicPr>
          <p:cNvPr id="12" name="Content Placeholder 11"/>
          <p:cNvPicPr>
            <a:picLocks noGrp="1" noChangeAspect="1"/>
          </p:cNvPicPr>
          <p:nvPr>
            <p:ph idx="1"/>
          </p:nvPr>
        </p:nvPicPr>
        <p:blipFill>
          <a:blip r:embed="rId1"/>
          <a:stretch>
            <a:fillRect/>
          </a:stretch>
        </p:blipFill>
        <p:spPr>
          <a:xfrm>
            <a:off x="3266726" y="5114740"/>
            <a:ext cx="2385657" cy="1574790"/>
          </a:xfrm>
        </p:spPr>
      </p:pic>
      <p:sp>
        <p:nvSpPr>
          <p:cNvPr id="4" name="Slide Number Placeholder 3"/>
          <p:cNvSpPr>
            <a:spLocks noGrp="1"/>
          </p:cNvSpPr>
          <p:nvPr>
            <p:ph type="sldNum" sz="quarter" idx="12"/>
          </p:nvPr>
        </p:nvSpPr>
        <p:spPr>
          <a:xfrm>
            <a:off x="10035989" y="6492875"/>
            <a:ext cx="1885383" cy="220651"/>
          </a:xfrm>
        </p:spPr>
        <p:txBody>
          <a:bodyPr/>
          <a:lstStyle/>
          <a:p>
            <a:fld id="{F1BBE439-A689-4E67-A7FC-21353A5E3273}" type="slidenum">
              <a:rPr lang="en-US" smtClean="0"/>
            </a:fld>
            <a:endParaRPr lang="en-US" dirty="0"/>
          </a:p>
        </p:txBody>
      </p:sp>
      <p:pic>
        <p:nvPicPr>
          <p:cNvPr id="6" name="Picture 5"/>
          <p:cNvPicPr>
            <a:picLocks noChangeAspect="1"/>
          </p:cNvPicPr>
          <p:nvPr/>
        </p:nvPicPr>
        <p:blipFill>
          <a:blip r:embed="rId2"/>
          <a:stretch>
            <a:fillRect/>
          </a:stretch>
        </p:blipFill>
        <p:spPr>
          <a:xfrm>
            <a:off x="6479650" y="5103067"/>
            <a:ext cx="2396038" cy="1598786"/>
          </a:xfrm>
          <a:prstGeom prst="rect">
            <a:avLst/>
          </a:prstGeom>
        </p:spPr>
      </p:pic>
      <p:pic>
        <p:nvPicPr>
          <p:cNvPr id="8" name="Picture 7"/>
          <p:cNvPicPr>
            <a:picLocks noChangeAspect="1"/>
          </p:cNvPicPr>
          <p:nvPr/>
        </p:nvPicPr>
        <p:blipFill>
          <a:blip r:embed="rId3"/>
          <a:stretch>
            <a:fillRect/>
          </a:stretch>
        </p:blipFill>
        <p:spPr>
          <a:xfrm>
            <a:off x="6479650" y="3163306"/>
            <a:ext cx="2396038" cy="1595932"/>
          </a:xfrm>
          <a:prstGeom prst="rect">
            <a:avLst/>
          </a:prstGeom>
        </p:spPr>
      </p:pic>
      <p:pic>
        <p:nvPicPr>
          <p:cNvPr id="10" name="Picture 9"/>
          <p:cNvPicPr>
            <a:picLocks noChangeAspect="1"/>
          </p:cNvPicPr>
          <p:nvPr/>
        </p:nvPicPr>
        <p:blipFill>
          <a:blip r:embed="rId4"/>
          <a:stretch>
            <a:fillRect/>
          </a:stretch>
        </p:blipFill>
        <p:spPr>
          <a:xfrm>
            <a:off x="6479650" y="1300764"/>
            <a:ext cx="2403175" cy="1574790"/>
          </a:xfrm>
          <a:prstGeom prst="rect">
            <a:avLst/>
          </a:prstGeom>
        </p:spPr>
      </p:pic>
      <p:pic>
        <p:nvPicPr>
          <p:cNvPr id="14" name="Picture 13"/>
          <p:cNvPicPr>
            <a:picLocks noChangeAspect="1"/>
          </p:cNvPicPr>
          <p:nvPr/>
        </p:nvPicPr>
        <p:blipFill>
          <a:blip r:embed="rId5"/>
          <a:stretch>
            <a:fillRect/>
          </a:stretch>
        </p:blipFill>
        <p:spPr>
          <a:xfrm>
            <a:off x="3256345" y="3172595"/>
            <a:ext cx="2396038" cy="1577354"/>
          </a:xfrm>
          <a:prstGeom prst="rect">
            <a:avLst/>
          </a:prstGeom>
        </p:spPr>
      </p:pic>
      <p:pic>
        <p:nvPicPr>
          <p:cNvPr id="16" name="Picture 15"/>
          <p:cNvPicPr>
            <a:picLocks noChangeAspect="1"/>
          </p:cNvPicPr>
          <p:nvPr/>
        </p:nvPicPr>
        <p:blipFill>
          <a:blip r:embed="rId6"/>
          <a:stretch>
            <a:fillRect/>
          </a:stretch>
        </p:blipFill>
        <p:spPr>
          <a:xfrm>
            <a:off x="3277363" y="1321939"/>
            <a:ext cx="2375020" cy="1574790"/>
          </a:xfrm>
          <a:prstGeom prst="rect">
            <a:avLst/>
          </a:prstGeom>
        </p:spPr>
      </p:pic>
      <p:pic>
        <p:nvPicPr>
          <p:cNvPr id="17" name="Content Placeholder 4"/>
          <p:cNvPicPr>
            <a:picLocks noChangeAspect="1"/>
          </p:cNvPicPr>
          <p:nvPr/>
        </p:nvPicPr>
        <p:blipFill rotWithShape="1">
          <a:blip r:embed="rId7"/>
          <a:srcRect l="1883" t="9502" r="2094"/>
          <a:stretch>
            <a:fillRect/>
          </a:stretch>
        </p:blipFill>
        <p:spPr>
          <a:xfrm>
            <a:off x="197787" y="3064391"/>
            <a:ext cx="2650577" cy="1793762"/>
          </a:xfrm>
          <a:prstGeom prst="rect">
            <a:avLst/>
          </a:prstGeom>
        </p:spPr>
      </p:pic>
      <p:pic>
        <p:nvPicPr>
          <p:cNvPr id="18" name="Picture 17"/>
          <p:cNvPicPr>
            <a:picLocks noChangeAspect="1"/>
          </p:cNvPicPr>
          <p:nvPr/>
        </p:nvPicPr>
        <p:blipFill rotWithShape="1">
          <a:blip r:embed="rId8"/>
          <a:srcRect t="7717"/>
          <a:stretch>
            <a:fillRect/>
          </a:stretch>
        </p:blipFill>
        <p:spPr>
          <a:xfrm>
            <a:off x="9242605" y="3010274"/>
            <a:ext cx="2839939" cy="1918447"/>
          </a:xfrm>
          <a:prstGeom prst="rect">
            <a:avLst/>
          </a:prstGeom>
        </p:spPr>
      </p:pic>
      <p:cxnSp>
        <p:nvCxnSpPr>
          <p:cNvPr id="20" name="Straight Arrow Connector 19"/>
          <p:cNvCxnSpPr>
            <a:stCxn id="17" idx="0"/>
            <a:endCxn id="16" idx="1"/>
          </p:cNvCxnSpPr>
          <p:nvPr/>
        </p:nvCxnSpPr>
        <p:spPr>
          <a:xfrm flipV="1">
            <a:off x="1523076" y="2109334"/>
            <a:ext cx="1754287" cy="955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3"/>
            <a:endCxn id="14" idx="1"/>
          </p:cNvCxnSpPr>
          <p:nvPr/>
        </p:nvCxnSpPr>
        <p:spPr>
          <a:xfrm>
            <a:off x="2848364" y="3961272"/>
            <a:ext cx="4079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2"/>
            <a:endCxn id="12" idx="1"/>
          </p:cNvCxnSpPr>
          <p:nvPr/>
        </p:nvCxnSpPr>
        <p:spPr>
          <a:xfrm>
            <a:off x="1523076" y="4858153"/>
            <a:ext cx="1743650" cy="104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3"/>
            <a:endCxn id="10" idx="1"/>
          </p:cNvCxnSpPr>
          <p:nvPr/>
        </p:nvCxnSpPr>
        <p:spPr>
          <a:xfrm flipV="1">
            <a:off x="5652383" y="2088159"/>
            <a:ext cx="827267" cy="2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4" idx="3"/>
            <a:endCxn id="8" idx="1"/>
          </p:cNvCxnSpPr>
          <p:nvPr/>
        </p:nvCxnSpPr>
        <p:spPr>
          <a:xfrm>
            <a:off x="5652383" y="3961272"/>
            <a:ext cx="827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3"/>
            <a:endCxn id="6" idx="1"/>
          </p:cNvCxnSpPr>
          <p:nvPr/>
        </p:nvCxnSpPr>
        <p:spPr>
          <a:xfrm>
            <a:off x="5652383" y="5902135"/>
            <a:ext cx="827267" cy="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0" idx="3"/>
            <a:endCxn id="18" idx="1"/>
          </p:cNvCxnSpPr>
          <p:nvPr/>
        </p:nvCxnSpPr>
        <p:spPr>
          <a:xfrm>
            <a:off x="8882825" y="2088159"/>
            <a:ext cx="359780" cy="188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3"/>
            <a:endCxn id="18" idx="1"/>
          </p:cNvCxnSpPr>
          <p:nvPr/>
        </p:nvCxnSpPr>
        <p:spPr>
          <a:xfrm>
            <a:off x="8875688" y="3961272"/>
            <a:ext cx="366917" cy="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 idx="3"/>
            <a:endCxn id="18" idx="1"/>
          </p:cNvCxnSpPr>
          <p:nvPr/>
        </p:nvCxnSpPr>
        <p:spPr>
          <a:xfrm flipV="1">
            <a:off x="8875688" y="3969498"/>
            <a:ext cx="366917" cy="193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355797" y="4732710"/>
            <a:ext cx="1146468" cy="307777"/>
          </a:xfrm>
          <a:prstGeom prst="rect">
            <a:avLst/>
          </a:prstGeom>
          <a:noFill/>
        </p:spPr>
        <p:txBody>
          <a:bodyPr wrap="none" rtlCol="0">
            <a:spAutoFit/>
          </a:bodyPr>
          <a:lstStyle/>
          <a:p>
            <a:r>
              <a:rPr lang="en-US" sz="1400" dirty="0"/>
              <a:t>Blue Channel</a:t>
            </a:r>
            <a:endParaRPr lang="en-US" sz="1400" dirty="0"/>
          </a:p>
        </p:txBody>
      </p:sp>
      <p:sp>
        <p:nvSpPr>
          <p:cNvPr id="49" name="TextBox 48"/>
          <p:cNvSpPr txBox="1"/>
          <p:nvPr/>
        </p:nvSpPr>
        <p:spPr>
          <a:xfrm>
            <a:off x="2225226" y="6069562"/>
            <a:ext cx="1101648" cy="307777"/>
          </a:xfrm>
          <a:prstGeom prst="rect">
            <a:avLst/>
          </a:prstGeom>
          <a:noFill/>
        </p:spPr>
        <p:txBody>
          <a:bodyPr wrap="none" rtlCol="0">
            <a:spAutoFit/>
          </a:bodyPr>
          <a:lstStyle/>
          <a:p>
            <a:r>
              <a:rPr lang="en-US" sz="1400" dirty="0"/>
              <a:t>Red Channel</a:t>
            </a:r>
            <a:endParaRPr lang="en-US" sz="1400" dirty="0"/>
          </a:p>
        </p:txBody>
      </p:sp>
      <p:sp>
        <p:nvSpPr>
          <p:cNvPr id="50" name="TextBox 49"/>
          <p:cNvSpPr txBox="1"/>
          <p:nvPr/>
        </p:nvSpPr>
        <p:spPr>
          <a:xfrm>
            <a:off x="1997158" y="1653066"/>
            <a:ext cx="1270732" cy="307777"/>
          </a:xfrm>
          <a:prstGeom prst="rect">
            <a:avLst/>
          </a:prstGeom>
          <a:noFill/>
        </p:spPr>
        <p:txBody>
          <a:bodyPr wrap="none" rtlCol="0">
            <a:spAutoFit/>
          </a:bodyPr>
          <a:lstStyle/>
          <a:p>
            <a:r>
              <a:rPr lang="en-US" sz="1400" dirty="0"/>
              <a:t>Green Channel</a:t>
            </a:r>
            <a:endParaRPr lang="en-US" sz="1400" dirty="0"/>
          </a:p>
        </p:txBody>
      </p:sp>
      <p:sp>
        <p:nvSpPr>
          <p:cNvPr id="51" name="TextBox 50"/>
          <p:cNvSpPr txBox="1"/>
          <p:nvPr/>
        </p:nvSpPr>
        <p:spPr>
          <a:xfrm>
            <a:off x="5706236" y="1545344"/>
            <a:ext cx="827268" cy="523220"/>
          </a:xfrm>
          <a:prstGeom prst="rect">
            <a:avLst/>
          </a:prstGeom>
          <a:noFill/>
        </p:spPr>
        <p:txBody>
          <a:bodyPr wrap="square" rtlCol="0">
            <a:spAutoFit/>
          </a:bodyPr>
          <a:lstStyle/>
          <a:p>
            <a:r>
              <a:rPr lang="en-US" sz="1400" dirty="0"/>
              <a:t>Equalization</a:t>
            </a:r>
            <a:endParaRPr lang="en-US" sz="1400" dirty="0"/>
          </a:p>
        </p:txBody>
      </p:sp>
      <p:sp>
        <p:nvSpPr>
          <p:cNvPr id="52" name="TextBox 51"/>
          <p:cNvSpPr txBox="1"/>
          <p:nvPr/>
        </p:nvSpPr>
        <p:spPr>
          <a:xfrm>
            <a:off x="5616589" y="5427061"/>
            <a:ext cx="827268" cy="523220"/>
          </a:xfrm>
          <a:prstGeom prst="rect">
            <a:avLst/>
          </a:prstGeom>
          <a:noFill/>
        </p:spPr>
        <p:txBody>
          <a:bodyPr wrap="square" rtlCol="0">
            <a:spAutoFit/>
          </a:bodyPr>
          <a:lstStyle/>
          <a:p>
            <a:r>
              <a:rPr lang="en-US" sz="1400" dirty="0"/>
              <a:t>Equalization</a:t>
            </a:r>
            <a:endParaRPr lang="en-US" sz="1400" dirty="0"/>
          </a:p>
        </p:txBody>
      </p:sp>
      <p:sp>
        <p:nvSpPr>
          <p:cNvPr id="53" name="TextBox 52"/>
          <p:cNvSpPr txBox="1"/>
          <p:nvPr/>
        </p:nvSpPr>
        <p:spPr>
          <a:xfrm>
            <a:off x="5688303" y="3454827"/>
            <a:ext cx="827268" cy="523220"/>
          </a:xfrm>
          <a:prstGeom prst="rect">
            <a:avLst/>
          </a:prstGeom>
          <a:noFill/>
        </p:spPr>
        <p:txBody>
          <a:bodyPr wrap="square" rtlCol="0">
            <a:spAutoFit/>
          </a:bodyPr>
          <a:lstStyle/>
          <a:p>
            <a:r>
              <a:rPr lang="en-US" sz="1400" dirty="0"/>
              <a:t>Equalization</a:t>
            </a:r>
            <a:endParaRPr lang="en-US" sz="1400" dirty="0"/>
          </a:p>
        </p:txBody>
      </p:sp>
      <p:sp>
        <p:nvSpPr>
          <p:cNvPr id="54" name="TextBox 53"/>
          <p:cNvSpPr txBox="1"/>
          <p:nvPr/>
        </p:nvSpPr>
        <p:spPr>
          <a:xfrm>
            <a:off x="744071" y="5190565"/>
            <a:ext cx="732893" cy="369332"/>
          </a:xfrm>
          <a:prstGeom prst="rect">
            <a:avLst/>
          </a:prstGeom>
          <a:noFill/>
        </p:spPr>
        <p:txBody>
          <a:bodyPr wrap="none" rtlCol="0">
            <a:spAutoFit/>
          </a:bodyPr>
          <a:lstStyle/>
          <a:p>
            <a:r>
              <a:rPr lang="en-US" dirty="0"/>
              <a:t>Input </a:t>
            </a:r>
            <a:endParaRPr lang="en-US" dirty="0"/>
          </a:p>
        </p:txBody>
      </p:sp>
      <p:sp>
        <p:nvSpPr>
          <p:cNvPr id="55" name="TextBox 54"/>
          <p:cNvSpPr txBox="1"/>
          <p:nvPr/>
        </p:nvSpPr>
        <p:spPr>
          <a:xfrm>
            <a:off x="10282518" y="5342965"/>
            <a:ext cx="909223" cy="369332"/>
          </a:xfrm>
          <a:prstGeom prst="rect">
            <a:avLst/>
          </a:prstGeom>
          <a:noFill/>
        </p:spPr>
        <p:txBody>
          <a:bodyPr wrap="none" rtlCol="0">
            <a:spAutoFit/>
          </a:bodyPr>
          <a:lstStyle/>
          <a:p>
            <a:r>
              <a:rPr lang="en-US" dirty="0"/>
              <a:t>Output </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4770</Words>
  <Application>WPS Presentation</Application>
  <PresentationFormat>Widescreen</PresentationFormat>
  <Paragraphs>271</Paragraphs>
  <Slides>18</Slides>
  <Notes>0</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SimSun</vt:lpstr>
      <vt:lpstr>Wingdings</vt:lpstr>
      <vt:lpstr>Times New Roman</vt:lpstr>
      <vt:lpstr>Cambria Math</vt:lpstr>
      <vt:lpstr>Google Sans</vt:lpstr>
      <vt:lpstr>Courier New</vt:lpstr>
      <vt:lpstr>ElsevierGulliver</vt:lpstr>
      <vt:lpstr>RomanS_IV25</vt:lpstr>
      <vt:lpstr>Calibri</vt:lpstr>
      <vt:lpstr>Microsoft YaHei</vt:lpstr>
      <vt:lpstr>Arial Unicode MS</vt:lpstr>
      <vt:lpstr>Calibri Light</vt:lpstr>
      <vt:lpstr>Office Theme</vt:lpstr>
      <vt:lpstr>PowerPoint 演示文稿</vt:lpstr>
      <vt:lpstr>Histogram</vt:lpstr>
      <vt:lpstr>Histogram Equalization</vt:lpstr>
      <vt:lpstr>PDF</vt:lpstr>
      <vt:lpstr>CDF</vt:lpstr>
      <vt:lpstr>Histogram Equalization</vt:lpstr>
      <vt:lpstr>Map sk to its rk </vt:lpstr>
      <vt:lpstr>Classwork </vt:lpstr>
      <vt:lpstr>Classwork</vt:lpstr>
      <vt:lpstr>Python Functions</vt:lpstr>
      <vt:lpstr>PowerPoint 演示文稿</vt:lpstr>
      <vt:lpstr>Assignment 1 </vt:lpstr>
      <vt:lpstr>Assignment 1 </vt:lpstr>
      <vt:lpstr>Assignment 1 </vt:lpstr>
      <vt:lpstr>Assignment 2</vt:lpstr>
      <vt:lpstr>Gaussian Distribution</vt:lpstr>
      <vt:lpstr>Histogram Matching with Double Gaussian Distribution</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4128 Lab 1</dc:title>
  <dc:creator>Sunanda_Das</dc:creator>
  <cp:lastModifiedBy>20_094 Anirban Ghosh</cp:lastModifiedBy>
  <cp:revision>101</cp:revision>
  <dcterms:created xsi:type="dcterms:W3CDTF">2022-03-22T12:35:00Z</dcterms:created>
  <dcterms:modified xsi:type="dcterms:W3CDTF">2025-09-23T19:36:58Z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F2761A9F6A8A4030AEE3E762226C0D30_12</vt:lpwstr>
  </property>
  <property fmtid="{D5CDD505-2E9C-101B-9397-08002B2CF9AE}" pid="3" name="KSOProductBuildVer">
    <vt:lpwstr>1033-12.2.0.22549</vt:lpwstr>
  </property>
</Properties>
</file>